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Lst>
  <p:sldSz cy="5143500" cx="9144000"/>
  <p:notesSz cx="6858000" cy="9144000"/>
  <p:embeddedFontLst>
    <p:embeddedFont>
      <p:font typeface="Proxima Nova"/>
      <p:regular r:id="rId22"/>
      <p:bold r:id="rId23"/>
      <p:italic r:id="rId24"/>
      <p:boldItalic r:id="rId25"/>
    </p:embeddedFont>
    <p:embeddedFont>
      <p:font typeface="Caveat"/>
      <p:regular r:id="rId26"/>
      <p:bold r:id="rId27"/>
    </p:embeddedFont>
    <p:embeddedFont>
      <p:font typeface="Roboto"/>
      <p:regular r:id="rId28"/>
      <p:bold r:id="rId29"/>
      <p:italic r:id="rId30"/>
      <p:boldItalic r:id="rId31"/>
    </p:embeddedFont>
    <p:embeddedFont>
      <p:font typeface="Permanent Marker"/>
      <p:regular r:id="rId32"/>
    </p:embeddedFont>
    <p:embeddedFont>
      <p:font typeface="Alfa Slab One"/>
      <p:regular r:id="rId3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font" Target="fonts/ProximaNova-regular.fntdata"/><Relationship Id="rId21" Type="http://schemas.openxmlformats.org/officeDocument/2006/relationships/slide" Target="slides/slide16.xml"/><Relationship Id="rId24" Type="http://schemas.openxmlformats.org/officeDocument/2006/relationships/font" Target="fonts/ProximaNova-italic.fntdata"/><Relationship Id="rId23" Type="http://schemas.openxmlformats.org/officeDocument/2006/relationships/font" Target="fonts/ProximaNova-bold.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Caveat-regular.fntdata"/><Relationship Id="rId25" Type="http://schemas.openxmlformats.org/officeDocument/2006/relationships/font" Target="fonts/ProximaNova-boldItalic.fntdata"/><Relationship Id="rId28" Type="http://schemas.openxmlformats.org/officeDocument/2006/relationships/font" Target="fonts/Roboto-regular.fntdata"/><Relationship Id="rId27" Type="http://schemas.openxmlformats.org/officeDocument/2006/relationships/font" Target="fonts/Caveat-bold.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Roboto-bold.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Roboto-boldItalic.fntdata"/><Relationship Id="rId30" Type="http://schemas.openxmlformats.org/officeDocument/2006/relationships/font" Target="fonts/Roboto-italic.fntdata"/><Relationship Id="rId11" Type="http://schemas.openxmlformats.org/officeDocument/2006/relationships/slide" Target="slides/slide6.xml"/><Relationship Id="rId33" Type="http://schemas.openxmlformats.org/officeDocument/2006/relationships/font" Target="fonts/AlfaSlabOne-regular.fntdata"/><Relationship Id="rId10" Type="http://schemas.openxmlformats.org/officeDocument/2006/relationships/slide" Target="slides/slide5.xml"/><Relationship Id="rId32" Type="http://schemas.openxmlformats.org/officeDocument/2006/relationships/font" Target="fonts/PermanentMarker-regular.fntdata"/><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2" name="Shape 52"/>
        <p:cNvGrpSpPr/>
        <p:nvPr/>
      </p:nvGrpSpPr>
      <p:grpSpPr>
        <a:xfrm>
          <a:off x="0" y="0"/>
          <a:ext cx="0" cy="0"/>
          <a:chOff x="0" y="0"/>
          <a:chExt cx="0" cy="0"/>
        </a:xfrm>
      </p:grpSpPr>
      <p:sp>
        <p:nvSpPr>
          <p:cNvPr id="53" name="Google Shape;53;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4" name="Google Shape;54;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2" name="Shape 122"/>
        <p:cNvGrpSpPr/>
        <p:nvPr/>
      </p:nvGrpSpPr>
      <p:grpSpPr>
        <a:xfrm>
          <a:off x="0" y="0"/>
          <a:ext cx="0" cy="0"/>
          <a:chOff x="0" y="0"/>
          <a:chExt cx="0" cy="0"/>
        </a:xfrm>
      </p:grpSpPr>
      <p:sp>
        <p:nvSpPr>
          <p:cNvPr id="123" name="Google Shape;123;g77ec1daf21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4" name="Google Shape;124;g77ec1daf21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7" name="Shape 127"/>
        <p:cNvGrpSpPr/>
        <p:nvPr/>
      </p:nvGrpSpPr>
      <p:grpSpPr>
        <a:xfrm>
          <a:off x="0" y="0"/>
          <a:ext cx="0" cy="0"/>
          <a:chOff x="0" y="0"/>
          <a:chExt cx="0" cy="0"/>
        </a:xfrm>
      </p:grpSpPr>
      <p:sp>
        <p:nvSpPr>
          <p:cNvPr id="128" name="Google Shape;128;g77e0de34dd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9" name="Google Shape;129;g77e0de34dd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5" name="Shape 155"/>
        <p:cNvGrpSpPr/>
        <p:nvPr/>
      </p:nvGrpSpPr>
      <p:grpSpPr>
        <a:xfrm>
          <a:off x="0" y="0"/>
          <a:ext cx="0" cy="0"/>
          <a:chOff x="0" y="0"/>
          <a:chExt cx="0" cy="0"/>
        </a:xfrm>
      </p:grpSpPr>
      <p:sp>
        <p:nvSpPr>
          <p:cNvPr id="156" name="Google Shape;156;g77ec1daf21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7" name="Google Shape;157;g77ec1daf21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1" name="Shape 161"/>
        <p:cNvGrpSpPr/>
        <p:nvPr/>
      </p:nvGrpSpPr>
      <p:grpSpPr>
        <a:xfrm>
          <a:off x="0" y="0"/>
          <a:ext cx="0" cy="0"/>
          <a:chOff x="0" y="0"/>
          <a:chExt cx="0" cy="0"/>
        </a:xfrm>
      </p:grpSpPr>
      <p:sp>
        <p:nvSpPr>
          <p:cNvPr id="162" name="Google Shape;162;g77b67de15c_0_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3" name="Google Shape;163;g77b67de15c_0_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8" name="Shape 168"/>
        <p:cNvGrpSpPr/>
        <p:nvPr/>
      </p:nvGrpSpPr>
      <p:grpSpPr>
        <a:xfrm>
          <a:off x="0" y="0"/>
          <a:ext cx="0" cy="0"/>
          <a:chOff x="0" y="0"/>
          <a:chExt cx="0" cy="0"/>
        </a:xfrm>
      </p:grpSpPr>
      <p:sp>
        <p:nvSpPr>
          <p:cNvPr id="169" name="Google Shape;169;g86f4c38d3b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0" name="Google Shape;170;g86f4c38d3b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9" name="Shape 179"/>
        <p:cNvGrpSpPr/>
        <p:nvPr/>
      </p:nvGrpSpPr>
      <p:grpSpPr>
        <a:xfrm>
          <a:off x="0" y="0"/>
          <a:ext cx="0" cy="0"/>
          <a:chOff x="0" y="0"/>
          <a:chExt cx="0" cy="0"/>
        </a:xfrm>
      </p:grpSpPr>
      <p:sp>
        <p:nvSpPr>
          <p:cNvPr id="180" name="Google Shape;180;g8576d2bf1c_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1" name="Google Shape;181;g8576d2bf1c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5" name="Shape 185"/>
        <p:cNvGrpSpPr/>
        <p:nvPr/>
      </p:nvGrpSpPr>
      <p:grpSpPr>
        <a:xfrm>
          <a:off x="0" y="0"/>
          <a:ext cx="0" cy="0"/>
          <a:chOff x="0" y="0"/>
          <a:chExt cx="0" cy="0"/>
        </a:xfrm>
      </p:grpSpPr>
      <p:sp>
        <p:nvSpPr>
          <p:cNvPr id="186" name="Google Shape;186;g86f902a0e2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7" name="Google Shape;187;g86f902a0e2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8" name="Shape 58"/>
        <p:cNvGrpSpPr/>
        <p:nvPr/>
      </p:nvGrpSpPr>
      <p:grpSpPr>
        <a:xfrm>
          <a:off x="0" y="0"/>
          <a:ext cx="0" cy="0"/>
          <a:chOff x="0" y="0"/>
          <a:chExt cx="0" cy="0"/>
        </a:xfrm>
      </p:grpSpPr>
      <p:sp>
        <p:nvSpPr>
          <p:cNvPr id="59" name="Google Shape;59;g77e0de34dd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 name="Google Shape;60;g77e0de34dd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3" name="Shape 63"/>
        <p:cNvGrpSpPr/>
        <p:nvPr/>
      </p:nvGrpSpPr>
      <p:grpSpPr>
        <a:xfrm>
          <a:off x="0" y="0"/>
          <a:ext cx="0" cy="0"/>
          <a:chOff x="0" y="0"/>
          <a:chExt cx="0" cy="0"/>
        </a:xfrm>
      </p:grpSpPr>
      <p:sp>
        <p:nvSpPr>
          <p:cNvPr id="64" name="Google Shape;64;g8582172d8f_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 name="Google Shape;65;g8582172d8f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6" name="Shape 76"/>
        <p:cNvGrpSpPr/>
        <p:nvPr/>
      </p:nvGrpSpPr>
      <p:grpSpPr>
        <a:xfrm>
          <a:off x="0" y="0"/>
          <a:ext cx="0" cy="0"/>
          <a:chOff x="0" y="0"/>
          <a:chExt cx="0" cy="0"/>
        </a:xfrm>
      </p:grpSpPr>
      <p:sp>
        <p:nvSpPr>
          <p:cNvPr id="77" name="Google Shape;77;g77e0de34dd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 name="Google Shape;78;g77e0de34dd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5" name="Shape 85"/>
        <p:cNvGrpSpPr/>
        <p:nvPr/>
      </p:nvGrpSpPr>
      <p:grpSpPr>
        <a:xfrm>
          <a:off x="0" y="0"/>
          <a:ext cx="0" cy="0"/>
          <a:chOff x="0" y="0"/>
          <a:chExt cx="0" cy="0"/>
        </a:xfrm>
      </p:grpSpPr>
      <p:sp>
        <p:nvSpPr>
          <p:cNvPr id="86" name="Google Shape;86;g8725597831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7" name="Google Shape;87;g8725597831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2" name="Shape 92"/>
        <p:cNvGrpSpPr/>
        <p:nvPr/>
      </p:nvGrpSpPr>
      <p:grpSpPr>
        <a:xfrm>
          <a:off x="0" y="0"/>
          <a:ext cx="0" cy="0"/>
          <a:chOff x="0" y="0"/>
          <a:chExt cx="0" cy="0"/>
        </a:xfrm>
      </p:grpSpPr>
      <p:sp>
        <p:nvSpPr>
          <p:cNvPr id="93" name="Google Shape;93;g8050c3f826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4" name="Google Shape;94;g8050c3f826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9" name="Shape 99"/>
        <p:cNvGrpSpPr/>
        <p:nvPr/>
      </p:nvGrpSpPr>
      <p:grpSpPr>
        <a:xfrm>
          <a:off x="0" y="0"/>
          <a:ext cx="0" cy="0"/>
          <a:chOff x="0" y="0"/>
          <a:chExt cx="0" cy="0"/>
        </a:xfrm>
      </p:grpSpPr>
      <p:sp>
        <p:nvSpPr>
          <p:cNvPr id="100" name="Google Shape;100;g8725597831_1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1" name="Google Shape;101;g8725597831_1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6" name="Shape 106"/>
        <p:cNvGrpSpPr/>
        <p:nvPr/>
      </p:nvGrpSpPr>
      <p:grpSpPr>
        <a:xfrm>
          <a:off x="0" y="0"/>
          <a:ext cx="0" cy="0"/>
          <a:chOff x="0" y="0"/>
          <a:chExt cx="0" cy="0"/>
        </a:xfrm>
      </p:grpSpPr>
      <p:sp>
        <p:nvSpPr>
          <p:cNvPr id="107" name="Google Shape;107;g8725597831_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8" name="Google Shape;108;g8725597831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1" name="Shape 111"/>
        <p:cNvGrpSpPr/>
        <p:nvPr/>
      </p:nvGrpSpPr>
      <p:grpSpPr>
        <a:xfrm>
          <a:off x="0" y="0"/>
          <a:ext cx="0" cy="0"/>
          <a:chOff x="0" y="0"/>
          <a:chExt cx="0" cy="0"/>
        </a:xfrm>
      </p:grpSpPr>
      <p:sp>
        <p:nvSpPr>
          <p:cNvPr id="112" name="Google Shape;112;g77e0de34dd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3" name="Google Shape;113;g77e0de34dd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cxnSp>
        <p:nvCxnSpPr>
          <p:cNvPr id="10" name="Google Shape;10;p2"/>
          <p:cNvCxnSpPr/>
          <p:nvPr/>
        </p:nvCxnSpPr>
        <p:spPr>
          <a:xfrm>
            <a:off x="4278300" y="2751163"/>
            <a:ext cx="587400" cy="0"/>
          </a:xfrm>
          <a:prstGeom prst="straightConnector1">
            <a:avLst/>
          </a:prstGeom>
          <a:noFill/>
          <a:ln cap="flat" cmpd="sng" w="76200">
            <a:solidFill>
              <a:schemeClr val="dk1"/>
            </a:solidFill>
            <a:prstDash val="solid"/>
            <a:round/>
            <a:headEnd len="sm" w="sm" type="none"/>
            <a:tailEnd len="sm" w="sm" type="none"/>
          </a:ln>
        </p:spPr>
      </p:cxnSp>
      <p:sp>
        <p:nvSpPr>
          <p:cNvPr id="11" name="Google Shape;11;p2"/>
          <p:cNvSpPr txBox="1"/>
          <p:nvPr>
            <p:ph type="ctrTitle"/>
          </p:nvPr>
        </p:nvSpPr>
        <p:spPr>
          <a:xfrm>
            <a:off x="311700" y="595975"/>
            <a:ext cx="8520600" cy="1957800"/>
          </a:xfrm>
          <a:prstGeom prst="rect">
            <a:avLst/>
          </a:prstGeom>
        </p:spPr>
        <p:txBody>
          <a:bodyPr anchorCtr="0" anchor="b" bIns="91425" lIns="91425" spcFirstLastPara="1" rIns="91425" wrap="square" tIns="91425">
            <a:noAutofit/>
          </a:bodyPr>
          <a:lstStyle>
            <a:lvl1pPr lvl="0" algn="ctr">
              <a:spcBef>
                <a:spcPts val="0"/>
              </a:spcBef>
              <a:spcAft>
                <a:spcPts val="0"/>
              </a:spcAft>
              <a:buSzPts val="5400"/>
              <a:buNone/>
              <a:defRPr sz="5400"/>
            </a:lvl1pPr>
            <a:lvl2pPr lvl="1" algn="ctr">
              <a:spcBef>
                <a:spcPts val="0"/>
              </a:spcBef>
              <a:spcAft>
                <a:spcPts val="0"/>
              </a:spcAft>
              <a:buSzPts val="5400"/>
              <a:buNone/>
              <a:defRPr sz="5400"/>
            </a:lvl2pPr>
            <a:lvl3pPr lvl="2" algn="ctr">
              <a:spcBef>
                <a:spcPts val="0"/>
              </a:spcBef>
              <a:spcAft>
                <a:spcPts val="0"/>
              </a:spcAft>
              <a:buSzPts val="5400"/>
              <a:buNone/>
              <a:defRPr sz="5400"/>
            </a:lvl3pPr>
            <a:lvl4pPr lvl="3" algn="ctr">
              <a:spcBef>
                <a:spcPts val="0"/>
              </a:spcBef>
              <a:spcAft>
                <a:spcPts val="0"/>
              </a:spcAft>
              <a:buSzPts val="5400"/>
              <a:buNone/>
              <a:defRPr sz="5400"/>
            </a:lvl4pPr>
            <a:lvl5pPr lvl="4" algn="ctr">
              <a:spcBef>
                <a:spcPts val="0"/>
              </a:spcBef>
              <a:spcAft>
                <a:spcPts val="0"/>
              </a:spcAft>
              <a:buSzPts val="5400"/>
              <a:buNone/>
              <a:defRPr sz="5400"/>
            </a:lvl5pPr>
            <a:lvl6pPr lvl="5" algn="ctr">
              <a:spcBef>
                <a:spcPts val="0"/>
              </a:spcBef>
              <a:spcAft>
                <a:spcPts val="0"/>
              </a:spcAft>
              <a:buSzPts val="5400"/>
              <a:buNone/>
              <a:defRPr sz="5400"/>
            </a:lvl6pPr>
            <a:lvl7pPr lvl="6" algn="ctr">
              <a:spcBef>
                <a:spcPts val="0"/>
              </a:spcBef>
              <a:spcAft>
                <a:spcPts val="0"/>
              </a:spcAft>
              <a:buSzPts val="5400"/>
              <a:buNone/>
              <a:defRPr sz="5400"/>
            </a:lvl7pPr>
            <a:lvl8pPr lvl="7" algn="ctr">
              <a:spcBef>
                <a:spcPts val="0"/>
              </a:spcBef>
              <a:spcAft>
                <a:spcPts val="0"/>
              </a:spcAft>
              <a:buSzPts val="5400"/>
              <a:buNone/>
              <a:defRPr sz="5400"/>
            </a:lvl8pPr>
            <a:lvl9pPr lvl="8" algn="ctr">
              <a:spcBef>
                <a:spcPts val="0"/>
              </a:spcBef>
              <a:spcAft>
                <a:spcPts val="0"/>
              </a:spcAft>
              <a:buSzPts val="5400"/>
              <a:buNone/>
              <a:defRPr sz="5400"/>
            </a:lvl9pPr>
          </a:lstStyle>
          <a:p/>
        </p:txBody>
      </p:sp>
      <p:sp>
        <p:nvSpPr>
          <p:cNvPr id="12" name="Google Shape;12;p2"/>
          <p:cNvSpPr txBox="1"/>
          <p:nvPr>
            <p:ph idx="1" type="subTitle"/>
          </p:nvPr>
        </p:nvSpPr>
        <p:spPr>
          <a:xfrm>
            <a:off x="311700" y="3165823"/>
            <a:ext cx="8520600" cy="7335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400"/>
              <a:buNone/>
              <a:defRPr sz="2400"/>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p:txBody>
      </p:sp>
      <p:sp>
        <p:nvSpPr>
          <p:cNvPr id="13" name="Google Shape;13;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6" name="Shape 46"/>
        <p:cNvGrpSpPr/>
        <p:nvPr/>
      </p:nvGrpSpPr>
      <p:grpSpPr>
        <a:xfrm>
          <a:off x="0" y="0"/>
          <a:ext cx="0" cy="0"/>
          <a:chOff x="0" y="0"/>
          <a:chExt cx="0" cy="0"/>
        </a:xfrm>
      </p:grpSpPr>
      <p:sp>
        <p:nvSpPr>
          <p:cNvPr id="47" name="Google Shape;47;p11"/>
          <p:cNvSpPr txBox="1"/>
          <p:nvPr>
            <p:ph hasCustomPrompt="1" type="title"/>
          </p:nvPr>
        </p:nvSpPr>
        <p:spPr>
          <a:xfrm>
            <a:off x="311700" y="1167925"/>
            <a:ext cx="8520600" cy="19800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1"/>
              </a:buClr>
              <a:buSzPts val="11000"/>
              <a:buNone/>
              <a:defRPr sz="11000">
                <a:solidFill>
                  <a:schemeClr val="dk1"/>
                </a:solidFill>
              </a:defRPr>
            </a:lvl1pPr>
            <a:lvl2pPr lvl="1" algn="ctr">
              <a:spcBef>
                <a:spcPts val="0"/>
              </a:spcBef>
              <a:spcAft>
                <a:spcPts val="0"/>
              </a:spcAft>
              <a:buClr>
                <a:schemeClr val="dk1"/>
              </a:buClr>
              <a:buSzPts val="11000"/>
              <a:buNone/>
              <a:defRPr sz="11000">
                <a:solidFill>
                  <a:schemeClr val="dk1"/>
                </a:solidFill>
              </a:defRPr>
            </a:lvl2pPr>
            <a:lvl3pPr lvl="2" algn="ctr">
              <a:spcBef>
                <a:spcPts val="0"/>
              </a:spcBef>
              <a:spcAft>
                <a:spcPts val="0"/>
              </a:spcAft>
              <a:buClr>
                <a:schemeClr val="dk1"/>
              </a:buClr>
              <a:buSzPts val="11000"/>
              <a:buNone/>
              <a:defRPr sz="11000">
                <a:solidFill>
                  <a:schemeClr val="dk1"/>
                </a:solidFill>
              </a:defRPr>
            </a:lvl3pPr>
            <a:lvl4pPr lvl="3" algn="ctr">
              <a:spcBef>
                <a:spcPts val="0"/>
              </a:spcBef>
              <a:spcAft>
                <a:spcPts val="0"/>
              </a:spcAft>
              <a:buClr>
                <a:schemeClr val="dk1"/>
              </a:buClr>
              <a:buSzPts val="11000"/>
              <a:buNone/>
              <a:defRPr sz="11000">
                <a:solidFill>
                  <a:schemeClr val="dk1"/>
                </a:solidFill>
              </a:defRPr>
            </a:lvl4pPr>
            <a:lvl5pPr lvl="4" algn="ctr">
              <a:spcBef>
                <a:spcPts val="0"/>
              </a:spcBef>
              <a:spcAft>
                <a:spcPts val="0"/>
              </a:spcAft>
              <a:buClr>
                <a:schemeClr val="dk1"/>
              </a:buClr>
              <a:buSzPts val="11000"/>
              <a:buNone/>
              <a:defRPr sz="11000">
                <a:solidFill>
                  <a:schemeClr val="dk1"/>
                </a:solidFill>
              </a:defRPr>
            </a:lvl5pPr>
            <a:lvl6pPr lvl="5" algn="ctr">
              <a:spcBef>
                <a:spcPts val="0"/>
              </a:spcBef>
              <a:spcAft>
                <a:spcPts val="0"/>
              </a:spcAft>
              <a:buClr>
                <a:schemeClr val="dk1"/>
              </a:buClr>
              <a:buSzPts val="11000"/>
              <a:buNone/>
              <a:defRPr sz="11000">
                <a:solidFill>
                  <a:schemeClr val="dk1"/>
                </a:solidFill>
              </a:defRPr>
            </a:lvl6pPr>
            <a:lvl7pPr lvl="6" algn="ctr">
              <a:spcBef>
                <a:spcPts val="0"/>
              </a:spcBef>
              <a:spcAft>
                <a:spcPts val="0"/>
              </a:spcAft>
              <a:buClr>
                <a:schemeClr val="dk1"/>
              </a:buClr>
              <a:buSzPts val="11000"/>
              <a:buNone/>
              <a:defRPr sz="11000">
                <a:solidFill>
                  <a:schemeClr val="dk1"/>
                </a:solidFill>
              </a:defRPr>
            </a:lvl7pPr>
            <a:lvl8pPr lvl="7" algn="ctr">
              <a:spcBef>
                <a:spcPts val="0"/>
              </a:spcBef>
              <a:spcAft>
                <a:spcPts val="0"/>
              </a:spcAft>
              <a:buClr>
                <a:schemeClr val="dk1"/>
              </a:buClr>
              <a:buSzPts val="11000"/>
              <a:buNone/>
              <a:defRPr sz="11000">
                <a:solidFill>
                  <a:schemeClr val="dk1"/>
                </a:solidFill>
              </a:defRPr>
            </a:lvl8pPr>
            <a:lvl9pPr lvl="8" algn="ctr">
              <a:spcBef>
                <a:spcPts val="0"/>
              </a:spcBef>
              <a:spcAft>
                <a:spcPts val="0"/>
              </a:spcAft>
              <a:buClr>
                <a:schemeClr val="dk1"/>
              </a:buClr>
              <a:buSzPts val="11000"/>
              <a:buNone/>
              <a:defRPr sz="11000">
                <a:solidFill>
                  <a:schemeClr val="dk1"/>
                </a:solidFill>
              </a:defRPr>
            </a:lvl9pPr>
          </a:lstStyle>
          <a:p>
            <a:r>
              <a:t>xx%</a:t>
            </a:r>
          </a:p>
        </p:txBody>
      </p:sp>
      <p:sp>
        <p:nvSpPr>
          <p:cNvPr id="48" name="Google Shape;48;p11"/>
          <p:cNvSpPr txBox="1"/>
          <p:nvPr>
            <p:ph idx="1" type="body"/>
          </p:nvPr>
        </p:nvSpPr>
        <p:spPr>
          <a:xfrm>
            <a:off x="311700" y="3224250"/>
            <a:ext cx="8520600" cy="10716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9" name="Google Shape;49;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50" name="Shape 50"/>
        <p:cNvGrpSpPr/>
        <p:nvPr/>
      </p:nvGrpSpPr>
      <p:grpSpPr>
        <a:xfrm>
          <a:off x="0" y="0"/>
          <a:ext cx="0" cy="0"/>
          <a:chOff x="0" y="0"/>
          <a:chExt cx="0" cy="0"/>
        </a:xfrm>
      </p:grpSpPr>
      <p:sp>
        <p:nvSpPr>
          <p:cNvPr id="51" name="Google Shape;51;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bg>
      <p:bgPr>
        <a:solidFill>
          <a:schemeClr val="dk1"/>
        </a:solidFill>
      </p:bgPr>
    </p:bg>
    <p:spTree>
      <p:nvGrpSpPr>
        <p:cNvPr id="14" name="Shape 14"/>
        <p:cNvGrpSpPr/>
        <p:nvPr/>
      </p:nvGrpSpPr>
      <p:grpSpPr>
        <a:xfrm>
          <a:off x="0" y="0"/>
          <a:ext cx="0" cy="0"/>
          <a:chOff x="0" y="0"/>
          <a:chExt cx="0" cy="0"/>
        </a:xfrm>
      </p:grpSpPr>
      <p:sp>
        <p:nvSpPr>
          <p:cNvPr id="15" name="Google Shape;15;p3"/>
          <p:cNvSpPr txBox="1"/>
          <p:nvPr>
            <p:ph type="title"/>
          </p:nvPr>
        </p:nvSpPr>
        <p:spPr>
          <a:xfrm>
            <a:off x="311700" y="2480550"/>
            <a:ext cx="8114400" cy="2445900"/>
          </a:xfrm>
          <a:prstGeom prst="rect">
            <a:avLst/>
          </a:prstGeom>
        </p:spPr>
        <p:txBody>
          <a:bodyPr anchorCtr="0" anchor="b" bIns="91425" lIns="91425" spcFirstLastPara="1" rIns="91425" wrap="square" tIns="91425">
            <a:noAutofit/>
          </a:bodyPr>
          <a:lstStyle>
            <a:lvl1pPr lvl="0">
              <a:spcBef>
                <a:spcPts val="0"/>
              </a:spcBef>
              <a:spcAft>
                <a:spcPts val="0"/>
              </a:spcAft>
              <a:buClr>
                <a:schemeClr val="lt1"/>
              </a:buClr>
              <a:buSzPts val="6800"/>
              <a:buNone/>
              <a:defRPr sz="6800">
                <a:solidFill>
                  <a:schemeClr val="lt1"/>
                </a:solidFill>
              </a:defRPr>
            </a:lvl1pPr>
            <a:lvl2pPr lvl="1">
              <a:spcBef>
                <a:spcPts val="0"/>
              </a:spcBef>
              <a:spcAft>
                <a:spcPts val="0"/>
              </a:spcAft>
              <a:buClr>
                <a:schemeClr val="lt1"/>
              </a:buClr>
              <a:buSzPts val="6800"/>
              <a:buNone/>
              <a:defRPr sz="6800">
                <a:solidFill>
                  <a:schemeClr val="lt1"/>
                </a:solidFill>
              </a:defRPr>
            </a:lvl2pPr>
            <a:lvl3pPr lvl="2">
              <a:spcBef>
                <a:spcPts val="0"/>
              </a:spcBef>
              <a:spcAft>
                <a:spcPts val="0"/>
              </a:spcAft>
              <a:buClr>
                <a:schemeClr val="lt1"/>
              </a:buClr>
              <a:buSzPts val="6800"/>
              <a:buNone/>
              <a:defRPr sz="6800">
                <a:solidFill>
                  <a:schemeClr val="lt1"/>
                </a:solidFill>
              </a:defRPr>
            </a:lvl3pPr>
            <a:lvl4pPr lvl="3">
              <a:spcBef>
                <a:spcPts val="0"/>
              </a:spcBef>
              <a:spcAft>
                <a:spcPts val="0"/>
              </a:spcAft>
              <a:buClr>
                <a:schemeClr val="lt1"/>
              </a:buClr>
              <a:buSzPts val="6800"/>
              <a:buNone/>
              <a:defRPr sz="6800">
                <a:solidFill>
                  <a:schemeClr val="lt1"/>
                </a:solidFill>
              </a:defRPr>
            </a:lvl4pPr>
            <a:lvl5pPr lvl="4">
              <a:spcBef>
                <a:spcPts val="0"/>
              </a:spcBef>
              <a:spcAft>
                <a:spcPts val="0"/>
              </a:spcAft>
              <a:buClr>
                <a:schemeClr val="lt1"/>
              </a:buClr>
              <a:buSzPts val="6800"/>
              <a:buNone/>
              <a:defRPr sz="6800">
                <a:solidFill>
                  <a:schemeClr val="lt1"/>
                </a:solidFill>
              </a:defRPr>
            </a:lvl5pPr>
            <a:lvl6pPr lvl="5">
              <a:spcBef>
                <a:spcPts val="0"/>
              </a:spcBef>
              <a:spcAft>
                <a:spcPts val="0"/>
              </a:spcAft>
              <a:buClr>
                <a:schemeClr val="lt1"/>
              </a:buClr>
              <a:buSzPts val="6800"/>
              <a:buNone/>
              <a:defRPr sz="6800">
                <a:solidFill>
                  <a:schemeClr val="lt1"/>
                </a:solidFill>
              </a:defRPr>
            </a:lvl6pPr>
            <a:lvl7pPr lvl="6">
              <a:spcBef>
                <a:spcPts val="0"/>
              </a:spcBef>
              <a:spcAft>
                <a:spcPts val="0"/>
              </a:spcAft>
              <a:buClr>
                <a:schemeClr val="lt1"/>
              </a:buClr>
              <a:buSzPts val="6800"/>
              <a:buNone/>
              <a:defRPr sz="6800">
                <a:solidFill>
                  <a:schemeClr val="lt1"/>
                </a:solidFill>
              </a:defRPr>
            </a:lvl7pPr>
            <a:lvl8pPr lvl="7">
              <a:spcBef>
                <a:spcPts val="0"/>
              </a:spcBef>
              <a:spcAft>
                <a:spcPts val="0"/>
              </a:spcAft>
              <a:buClr>
                <a:schemeClr val="lt1"/>
              </a:buClr>
              <a:buSzPts val="6800"/>
              <a:buNone/>
              <a:defRPr sz="6800">
                <a:solidFill>
                  <a:schemeClr val="lt1"/>
                </a:solidFill>
              </a:defRPr>
            </a:lvl8pPr>
            <a:lvl9pPr lvl="8">
              <a:spcBef>
                <a:spcPts val="0"/>
              </a:spcBef>
              <a:spcAft>
                <a:spcPts val="0"/>
              </a:spcAft>
              <a:buClr>
                <a:schemeClr val="lt1"/>
              </a:buClr>
              <a:buSzPts val="6800"/>
              <a:buNone/>
              <a:defRPr sz="6800">
                <a:solidFill>
                  <a:schemeClr val="lt1"/>
                </a:solidFill>
              </a:defRPr>
            </a:lvl9pPr>
          </a:lstStyle>
          <a:p/>
        </p:txBody>
      </p:sp>
      <p:sp>
        <p:nvSpPr>
          <p:cNvPr id="16" name="Google Shape;16;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7" name="Shape 17"/>
        <p:cNvGrpSpPr/>
        <p:nvPr/>
      </p:nvGrpSpPr>
      <p:grpSpPr>
        <a:xfrm>
          <a:off x="0" y="0"/>
          <a:ext cx="0" cy="0"/>
          <a:chOff x="0" y="0"/>
          <a:chExt cx="0" cy="0"/>
        </a:xfrm>
      </p:grpSpPr>
      <p:sp>
        <p:nvSpPr>
          <p:cNvPr id="18" name="Google Shape;18;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19" name="Google Shape;19;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0" name="Google Shape;20;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1" name="Shape 21"/>
        <p:cNvGrpSpPr/>
        <p:nvPr/>
      </p:nvGrpSpPr>
      <p:grpSpPr>
        <a:xfrm>
          <a:off x="0" y="0"/>
          <a:ext cx="0" cy="0"/>
          <a:chOff x="0" y="0"/>
          <a:chExt cx="0" cy="0"/>
        </a:xfrm>
      </p:grpSpPr>
      <p:sp>
        <p:nvSpPr>
          <p:cNvPr id="22" name="Google Shape;22;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3" name="Google Shape;23;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5" name="Google Shape;25;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6" name="Shape 26"/>
        <p:cNvGrpSpPr/>
        <p:nvPr/>
      </p:nvGrpSpPr>
      <p:grpSpPr>
        <a:xfrm>
          <a:off x="0" y="0"/>
          <a:ext cx="0" cy="0"/>
          <a:chOff x="0" y="0"/>
          <a:chExt cx="0" cy="0"/>
        </a:xfrm>
      </p:grpSpPr>
      <p:sp>
        <p:nvSpPr>
          <p:cNvPr id="27" name="Google Shape;27;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8" name="Google Shape;28;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9" name="Shape 29"/>
        <p:cNvGrpSpPr/>
        <p:nvPr/>
      </p:nvGrpSpPr>
      <p:grpSpPr>
        <a:xfrm>
          <a:off x="0" y="0"/>
          <a:ext cx="0" cy="0"/>
          <a:chOff x="0" y="0"/>
          <a:chExt cx="0" cy="0"/>
        </a:xfrm>
      </p:grpSpPr>
      <p:sp>
        <p:nvSpPr>
          <p:cNvPr id="30" name="Google Shape;30;p7"/>
          <p:cNvSpPr txBox="1"/>
          <p:nvPr>
            <p:ph type="title"/>
          </p:nvPr>
        </p:nvSpPr>
        <p:spPr>
          <a:xfrm>
            <a:off x="311700" y="6318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1" name="Google Shape;31;p7"/>
          <p:cNvSpPr txBox="1"/>
          <p:nvPr>
            <p:ph idx="1" type="body"/>
          </p:nvPr>
        </p:nvSpPr>
        <p:spPr>
          <a:xfrm>
            <a:off x="311700" y="1490875"/>
            <a:ext cx="2808000" cy="30780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2" name="Google Shape;32;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bg>
      <p:bgPr>
        <a:solidFill>
          <a:schemeClr val="accent3"/>
        </a:solidFill>
      </p:bgPr>
    </p:bg>
    <p:spTree>
      <p:nvGrpSpPr>
        <p:cNvPr id="33" name="Shape 33"/>
        <p:cNvGrpSpPr/>
        <p:nvPr/>
      </p:nvGrpSpPr>
      <p:grpSpPr>
        <a:xfrm>
          <a:off x="0" y="0"/>
          <a:ext cx="0" cy="0"/>
          <a:chOff x="0" y="0"/>
          <a:chExt cx="0" cy="0"/>
        </a:xfrm>
      </p:grpSpPr>
      <p:sp>
        <p:nvSpPr>
          <p:cNvPr id="34" name="Google Shape;34;p8"/>
          <p:cNvSpPr txBox="1"/>
          <p:nvPr>
            <p:ph type="title"/>
          </p:nvPr>
        </p:nvSpPr>
        <p:spPr>
          <a:xfrm>
            <a:off x="490250" y="526350"/>
            <a:ext cx="5683800" cy="4090800"/>
          </a:xfrm>
          <a:prstGeom prst="rect">
            <a:avLst/>
          </a:prstGeom>
        </p:spPr>
        <p:txBody>
          <a:bodyPr anchorCtr="0" anchor="ctr" bIns="91425" lIns="91425" spcFirstLastPara="1" rIns="91425" wrap="square" tIns="91425">
            <a:no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p:txBody>
      </p:sp>
      <p:sp>
        <p:nvSpPr>
          <p:cNvPr id="35" name="Google Shape;35;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6" name="Shape 36"/>
        <p:cNvGrpSpPr/>
        <p:nvPr/>
      </p:nvGrpSpPr>
      <p:grpSpPr>
        <a:xfrm>
          <a:off x="0" y="0"/>
          <a:ext cx="0" cy="0"/>
          <a:chOff x="0" y="0"/>
          <a:chExt cx="0" cy="0"/>
        </a:xfrm>
      </p:grpSpPr>
      <p:sp>
        <p:nvSpPr>
          <p:cNvPr id="37" name="Google Shape;37;p9"/>
          <p:cNvSpPr/>
          <p:nvPr/>
        </p:nvSpPr>
        <p:spPr>
          <a:xfrm>
            <a:off x="4572000" y="100"/>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8" name="Google Shape;38;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39" name="Google Shape;39;p9"/>
          <p:cNvSpPr txBox="1"/>
          <p:nvPr>
            <p:ph type="title"/>
          </p:nvPr>
        </p:nvSpPr>
        <p:spPr>
          <a:xfrm>
            <a:off x="265500" y="1375599"/>
            <a:ext cx="4045200" cy="1551900"/>
          </a:xfrm>
          <a:prstGeom prst="rect">
            <a:avLst/>
          </a:prstGeom>
        </p:spPr>
        <p:txBody>
          <a:bodyPr anchorCtr="0" anchor="b" bIns="91425" lIns="91425" spcFirstLastPara="1" rIns="91425" wrap="square" tIns="91425">
            <a:no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p:txBody>
      </p:sp>
      <p:sp>
        <p:nvSpPr>
          <p:cNvPr id="40" name="Google Shape;40;p9"/>
          <p:cNvSpPr txBox="1"/>
          <p:nvPr>
            <p:ph idx="1" type="subTitle"/>
          </p:nvPr>
        </p:nvSpPr>
        <p:spPr>
          <a:xfrm>
            <a:off x="265500" y="2981125"/>
            <a:ext cx="4045200" cy="13455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1800"/>
              <a:buNone/>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p:txBody>
      </p:sp>
      <p:sp>
        <p:nvSpPr>
          <p:cNvPr id="41" name="Google Shape;41;p9"/>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1600"/>
              </a:spcBef>
              <a:spcAft>
                <a:spcPts val="0"/>
              </a:spcAft>
              <a:buClr>
                <a:schemeClr val="lt1"/>
              </a:buClr>
              <a:buSzPts val="1400"/>
              <a:buChar char="○"/>
              <a:defRPr>
                <a:solidFill>
                  <a:schemeClr val="lt1"/>
                </a:solidFill>
              </a:defRPr>
            </a:lvl2pPr>
            <a:lvl3pPr indent="-317500" lvl="2" marL="1371600">
              <a:spcBef>
                <a:spcPts val="1600"/>
              </a:spcBef>
              <a:spcAft>
                <a:spcPts val="0"/>
              </a:spcAft>
              <a:buClr>
                <a:schemeClr val="lt1"/>
              </a:buClr>
              <a:buSzPts val="1400"/>
              <a:buChar char="■"/>
              <a:defRPr>
                <a:solidFill>
                  <a:schemeClr val="lt1"/>
                </a:solidFill>
              </a:defRPr>
            </a:lvl3pPr>
            <a:lvl4pPr indent="-317500" lvl="3" marL="1828800">
              <a:spcBef>
                <a:spcPts val="1600"/>
              </a:spcBef>
              <a:spcAft>
                <a:spcPts val="0"/>
              </a:spcAft>
              <a:buClr>
                <a:schemeClr val="lt1"/>
              </a:buClr>
              <a:buSzPts val="1400"/>
              <a:buChar char="●"/>
              <a:defRPr>
                <a:solidFill>
                  <a:schemeClr val="lt1"/>
                </a:solidFill>
              </a:defRPr>
            </a:lvl4pPr>
            <a:lvl5pPr indent="-317500" lvl="4" marL="2286000">
              <a:spcBef>
                <a:spcPts val="1600"/>
              </a:spcBef>
              <a:spcAft>
                <a:spcPts val="0"/>
              </a:spcAft>
              <a:buClr>
                <a:schemeClr val="lt1"/>
              </a:buClr>
              <a:buSzPts val="1400"/>
              <a:buChar char="○"/>
              <a:defRPr>
                <a:solidFill>
                  <a:schemeClr val="lt1"/>
                </a:solidFill>
              </a:defRPr>
            </a:lvl5pPr>
            <a:lvl6pPr indent="-317500" lvl="5" marL="2743200">
              <a:spcBef>
                <a:spcPts val="1600"/>
              </a:spcBef>
              <a:spcAft>
                <a:spcPts val="0"/>
              </a:spcAft>
              <a:buClr>
                <a:schemeClr val="lt1"/>
              </a:buClr>
              <a:buSzPts val="1400"/>
              <a:buChar char="■"/>
              <a:defRPr>
                <a:solidFill>
                  <a:schemeClr val="lt1"/>
                </a:solidFill>
              </a:defRPr>
            </a:lvl6pPr>
            <a:lvl7pPr indent="-317500" lvl="6" marL="3200400">
              <a:spcBef>
                <a:spcPts val="1600"/>
              </a:spcBef>
              <a:spcAft>
                <a:spcPts val="0"/>
              </a:spcAft>
              <a:buClr>
                <a:schemeClr val="lt1"/>
              </a:buClr>
              <a:buSzPts val="1400"/>
              <a:buChar char="●"/>
              <a:defRPr>
                <a:solidFill>
                  <a:schemeClr val="lt1"/>
                </a:solidFill>
              </a:defRPr>
            </a:lvl7pPr>
            <a:lvl8pPr indent="-317500" lvl="7" marL="3657600">
              <a:spcBef>
                <a:spcPts val="1600"/>
              </a:spcBef>
              <a:spcAft>
                <a:spcPts val="0"/>
              </a:spcAft>
              <a:buClr>
                <a:schemeClr val="lt1"/>
              </a:buClr>
              <a:buSzPts val="1400"/>
              <a:buChar char="○"/>
              <a:defRPr>
                <a:solidFill>
                  <a:schemeClr val="lt1"/>
                </a:solidFill>
              </a:defRPr>
            </a:lvl8pPr>
            <a:lvl9pPr indent="-317500" lvl="8" marL="4114800">
              <a:spcBef>
                <a:spcPts val="1600"/>
              </a:spcBef>
              <a:spcAft>
                <a:spcPts val="1600"/>
              </a:spcAft>
              <a:buClr>
                <a:schemeClr val="lt1"/>
              </a:buClr>
              <a:buSzPts val="1400"/>
              <a:buChar char="■"/>
              <a:defRPr>
                <a:solidFill>
                  <a:schemeClr val="lt1"/>
                </a:solidFill>
              </a:defRPr>
            </a:lvl9pPr>
          </a:lstStyle>
          <a:p/>
        </p:txBody>
      </p:sp>
      <p:sp>
        <p:nvSpPr>
          <p:cNvPr id="42" name="Google Shape;42;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3" name="Shape 43"/>
        <p:cNvGrpSpPr/>
        <p:nvPr/>
      </p:nvGrpSpPr>
      <p:grpSpPr>
        <a:xfrm>
          <a:off x="0" y="0"/>
          <a:ext cx="0" cy="0"/>
          <a:chOff x="0" y="0"/>
          <a:chExt cx="0" cy="0"/>
        </a:xfrm>
      </p:grpSpPr>
      <p:sp>
        <p:nvSpPr>
          <p:cNvPr id="44" name="Google Shape;44;p10"/>
          <p:cNvSpPr txBox="1"/>
          <p:nvPr>
            <p:ph idx="1" type="body"/>
          </p:nvPr>
        </p:nvSpPr>
        <p:spPr>
          <a:xfrm>
            <a:off x="319500" y="4233725"/>
            <a:ext cx="5998800" cy="5988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Clr>
                <a:schemeClr val="accent3"/>
              </a:buClr>
              <a:buSzPts val="1800"/>
              <a:buFont typeface="Alfa Slab One"/>
              <a:buNone/>
              <a:defRPr>
                <a:solidFill>
                  <a:schemeClr val="accent3"/>
                </a:solidFill>
                <a:latin typeface="Alfa Slab One"/>
                <a:ea typeface="Alfa Slab One"/>
                <a:cs typeface="Alfa Slab One"/>
                <a:sym typeface="Alfa Slab One"/>
              </a:defRPr>
            </a:lvl1pPr>
          </a:lstStyle>
          <a:p/>
        </p:txBody>
      </p:sp>
      <p:sp>
        <p:nvSpPr>
          <p:cNvPr id="45" name="Google Shape;45;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gameday">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1pPr>
            <a:lvl2pPr lvl="1">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2pPr>
            <a:lvl3pPr lvl="2">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3pPr>
            <a:lvl4pPr lvl="3">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4pPr>
            <a:lvl5pPr lvl="4">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5pPr>
            <a:lvl6pPr lvl="5">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6pPr>
            <a:lvl7pPr lvl="6">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7pPr>
            <a:lvl8pPr lvl="7">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8pPr>
            <a:lvl9pPr lvl="8">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Font typeface="Proxima Nova"/>
              <a:buChar char="●"/>
              <a:defRPr sz="1800">
                <a:solidFill>
                  <a:schemeClr val="dk2"/>
                </a:solidFill>
                <a:latin typeface="Proxima Nova"/>
                <a:ea typeface="Proxima Nova"/>
                <a:cs typeface="Proxima Nova"/>
                <a:sym typeface="Proxima Nova"/>
              </a:defRPr>
            </a:lvl1pPr>
            <a:lvl2pPr indent="-317500" lvl="1" marL="91440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2pPr>
            <a:lvl3pPr indent="-317500" lvl="2" marL="137160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3pPr>
            <a:lvl4pPr indent="-317500" lvl="3" marL="182880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4pPr>
            <a:lvl5pPr indent="-317500" lvl="4" marL="228600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5pPr>
            <a:lvl6pPr indent="-317500" lvl="5" marL="274320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6pPr>
            <a:lvl7pPr indent="-317500" lvl="6" marL="320040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7pPr>
            <a:lvl8pPr indent="-317500" lvl="7" marL="365760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8pPr>
            <a:lvl9pPr indent="-317500" lvl="8" marL="4114800">
              <a:lnSpc>
                <a:spcPct val="115000"/>
              </a:lnSpc>
              <a:spcBef>
                <a:spcPts val="1600"/>
              </a:spcBef>
              <a:spcAft>
                <a:spcPts val="1600"/>
              </a:spcAft>
              <a:buClr>
                <a:schemeClr val="dk2"/>
              </a:buClr>
              <a:buSzPts val="1400"/>
              <a:buFont typeface="Proxima Nova"/>
              <a:buChar char="■"/>
              <a:defRPr>
                <a:solidFill>
                  <a:schemeClr val="dk2"/>
                </a:solidFill>
                <a:latin typeface="Proxima Nova"/>
                <a:ea typeface="Proxima Nova"/>
                <a:cs typeface="Proxima Nova"/>
                <a:sym typeface="Proxima Nova"/>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latin typeface="Proxima Nova"/>
                <a:ea typeface="Proxima Nova"/>
                <a:cs typeface="Proxima Nova"/>
                <a:sym typeface="Proxima Nova"/>
              </a:defRPr>
            </a:lvl1pPr>
            <a:lvl2pPr lvl="1" algn="r">
              <a:buNone/>
              <a:defRPr sz="1000">
                <a:solidFill>
                  <a:schemeClr val="dk2"/>
                </a:solidFill>
                <a:latin typeface="Proxima Nova"/>
                <a:ea typeface="Proxima Nova"/>
                <a:cs typeface="Proxima Nova"/>
                <a:sym typeface="Proxima Nova"/>
              </a:defRPr>
            </a:lvl2pPr>
            <a:lvl3pPr lvl="2" algn="r">
              <a:buNone/>
              <a:defRPr sz="1000">
                <a:solidFill>
                  <a:schemeClr val="dk2"/>
                </a:solidFill>
                <a:latin typeface="Proxima Nova"/>
                <a:ea typeface="Proxima Nova"/>
                <a:cs typeface="Proxima Nova"/>
                <a:sym typeface="Proxima Nova"/>
              </a:defRPr>
            </a:lvl3pPr>
            <a:lvl4pPr lvl="3" algn="r">
              <a:buNone/>
              <a:defRPr sz="1000">
                <a:solidFill>
                  <a:schemeClr val="dk2"/>
                </a:solidFill>
                <a:latin typeface="Proxima Nova"/>
                <a:ea typeface="Proxima Nova"/>
                <a:cs typeface="Proxima Nova"/>
                <a:sym typeface="Proxima Nova"/>
              </a:defRPr>
            </a:lvl4pPr>
            <a:lvl5pPr lvl="4" algn="r">
              <a:buNone/>
              <a:defRPr sz="1000">
                <a:solidFill>
                  <a:schemeClr val="dk2"/>
                </a:solidFill>
                <a:latin typeface="Proxima Nova"/>
                <a:ea typeface="Proxima Nova"/>
                <a:cs typeface="Proxima Nova"/>
                <a:sym typeface="Proxima Nova"/>
              </a:defRPr>
            </a:lvl5pPr>
            <a:lvl6pPr lvl="5" algn="r">
              <a:buNone/>
              <a:defRPr sz="1000">
                <a:solidFill>
                  <a:schemeClr val="dk2"/>
                </a:solidFill>
                <a:latin typeface="Proxima Nova"/>
                <a:ea typeface="Proxima Nova"/>
                <a:cs typeface="Proxima Nova"/>
                <a:sym typeface="Proxima Nova"/>
              </a:defRPr>
            </a:lvl6pPr>
            <a:lvl7pPr lvl="6" algn="r">
              <a:buNone/>
              <a:defRPr sz="1000">
                <a:solidFill>
                  <a:schemeClr val="dk2"/>
                </a:solidFill>
                <a:latin typeface="Proxima Nova"/>
                <a:ea typeface="Proxima Nova"/>
                <a:cs typeface="Proxima Nova"/>
                <a:sym typeface="Proxima Nova"/>
              </a:defRPr>
            </a:lvl7pPr>
            <a:lvl8pPr lvl="7" algn="r">
              <a:buNone/>
              <a:defRPr sz="1000">
                <a:solidFill>
                  <a:schemeClr val="dk2"/>
                </a:solidFill>
                <a:latin typeface="Proxima Nova"/>
                <a:ea typeface="Proxima Nova"/>
                <a:cs typeface="Proxima Nova"/>
                <a:sym typeface="Proxima Nova"/>
              </a:defRPr>
            </a:lvl8pPr>
            <a:lvl9pPr lvl="8" algn="r">
              <a:buNone/>
              <a:defRPr sz="1000">
                <a:solidFill>
                  <a:schemeClr val="dk2"/>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hyperlink" Target="https://web.dev/install-criteria/" TargetMode="External"/><Relationship Id="rId4" Type="http://schemas.openxmlformats.org/officeDocument/2006/relationships/hyperlink" Target="https://docs.microsoft.com/en-us/microsoft-edge/progressive-web-apps-edgehtml/microsoft-store#automatic-pwa-importing-with-bing"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4.png"/><Relationship Id="rId4" Type="http://schemas.openxmlformats.org/officeDocument/2006/relationships/hyperlink" Target="https://developers.google.com/web/tools/lighthouse"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xml"/><Relationship Id="rId3" Type="http://schemas.openxmlformats.org/officeDocument/2006/relationships/image" Target="../media/image12.png"/><Relationship Id="rId4" Type="http://schemas.openxmlformats.org/officeDocument/2006/relationships/image" Target="../media/image5.jpg"/><Relationship Id="rId5" Type="http://schemas.openxmlformats.org/officeDocument/2006/relationships/image" Target="../media/image6.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hyperlink" Target="https://youtu.be/Hp_dQvQyYEI?t=241" TargetMode="External"/><Relationship Id="rId4" Type="http://schemas.openxmlformats.org/officeDocument/2006/relationships/hyperlink" Target="https://youtu.be/Hp_dQvQyYEI?t=326"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3.png"/><Relationship Id="rId6" Type="http://schemas.openxmlformats.org/officeDocument/2006/relationships/image" Target="../media/image7.png"/><Relationship Id="rId7" Type="http://schemas.openxmlformats.org/officeDocument/2006/relationships/hyperlink" Target="https://youtu.be/Hp_dQvQyYEI?t=241"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2.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hyperlink" Target="https://developer.mozilla.org/en-US/docs/Web/API/Push_API" TargetMode="External"/><Relationship Id="rId4" Type="http://schemas.openxmlformats.org/officeDocument/2006/relationships/hyperlink" Target="https://developer.mozilla.org/en-US/docs/Web/API/MediaStream_Recording_API" TargetMode="External"/><Relationship Id="rId9" Type="http://schemas.openxmlformats.org/officeDocument/2006/relationships/hyperlink" Target="https://developer.mozilla.org/en-US/docs/Web/API/WebGL_API" TargetMode="External"/><Relationship Id="rId5" Type="http://schemas.openxmlformats.org/officeDocument/2006/relationships/hyperlink" Target="https://developer.mozilla.org/en-US/docs/Web/API/Payment_Request_API" TargetMode="External"/><Relationship Id="rId6" Type="http://schemas.openxmlformats.org/officeDocument/2006/relationships/hyperlink" Target="https://developer.mozilla.org/en-US/docs/Web/API/Gamepad_API/Using_the_Gamepad_API" TargetMode="External"/><Relationship Id="rId7" Type="http://schemas.openxmlformats.org/officeDocument/2006/relationships/hyperlink" Target="https://developer.mozilla.org/en-US/docs/Web/API/WebRTC_API" TargetMode="External"/><Relationship Id="rId8" Type="http://schemas.openxmlformats.org/officeDocument/2006/relationships/hyperlink" Target="https://developer.mozilla.org/en-US/docs/WebAssembly"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5" name="Shape 55"/>
        <p:cNvGrpSpPr/>
        <p:nvPr/>
      </p:nvGrpSpPr>
      <p:grpSpPr>
        <a:xfrm>
          <a:off x="0" y="0"/>
          <a:ext cx="0" cy="0"/>
          <a:chOff x="0" y="0"/>
          <a:chExt cx="0" cy="0"/>
        </a:xfrm>
      </p:grpSpPr>
      <p:sp>
        <p:nvSpPr>
          <p:cNvPr id="56" name="Google Shape;56;p13"/>
          <p:cNvSpPr txBox="1"/>
          <p:nvPr>
            <p:ph type="ctrTitle"/>
          </p:nvPr>
        </p:nvSpPr>
        <p:spPr>
          <a:xfrm>
            <a:off x="311700" y="595975"/>
            <a:ext cx="8520600" cy="19578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Progressive Web Apps</a:t>
            </a:r>
            <a:endParaRPr/>
          </a:p>
        </p:txBody>
      </p:sp>
      <p:sp>
        <p:nvSpPr>
          <p:cNvPr id="57" name="Google Shape;57;p13"/>
          <p:cNvSpPr txBox="1"/>
          <p:nvPr>
            <p:ph idx="1" type="subTitle"/>
          </p:nvPr>
        </p:nvSpPr>
        <p:spPr>
          <a:xfrm>
            <a:off x="311700" y="3165823"/>
            <a:ext cx="8520600" cy="733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An overview of their capabilities and introduction to </a:t>
            </a:r>
            <a:endParaRPr/>
          </a:p>
          <a:p>
            <a:pPr indent="0" lvl="0" marL="0" rtl="0" algn="ctr">
              <a:spcBef>
                <a:spcPts val="0"/>
              </a:spcBef>
              <a:spcAft>
                <a:spcPts val="0"/>
              </a:spcAft>
              <a:buNone/>
            </a:pPr>
            <a:r>
              <a:rPr lang="en"/>
              <a:t> associated technologies</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5" name="Shape 125"/>
        <p:cNvGrpSpPr/>
        <p:nvPr/>
      </p:nvGrpSpPr>
      <p:grpSpPr>
        <a:xfrm>
          <a:off x="0" y="0"/>
          <a:ext cx="0" cy="0"/>
          <a:chOff x="0" y="0"/>
          <a:chExt cx="0" cy="0"/>
        </a:xfrm>
      </p:grpSpPr>
      <p:sp>
        <p:nvSpPr>
          <p:cNvPr id="126" name="Google Shape;126;p22"/>
          <p:cNvSpPr txBox="1"/>
          <p:nvPr>
            <p:ph type="title"/>
          </p:nvPr>
        </p:nvSpPr>
        <p:spPr>
          <a:xfrm>
            <a:off x="490250" y="526350"/>
            <a:ext cx="7905900" cy="4090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The three necessary components for your web app to be a PWA</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0" name="Shape 130"/>
        <p:cNvGrpSpPr/>
        <p:nvPr/>
      </p:nvGrpSpPr>
      <p:grpSpPr>
        <a:xfrm>
          <a:off x="0" y="0"/>
          <a:ext cx="0" cy="0"/>
          <a:chOff x="0" y="0"/>
          <a:chExt cx="0" cy="0"/>
        </a:xfrm>
      </p:grpSpPr>
      <p:sp>
        <p:nvSpPr>
          <p:cNvPr id="131" name="Google Shape;131;p2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three components of a PWA</a:t>
            </a:r>
            <a:endParaRPr/>
          </a:p>
        </p:txBody>
      </p:sp>
      <p:grpSp>
        <p:nvGrpSpPr>
          <p:cNvPr id="132" name="Google Shape;132;p23"/>
          <p:cNvGrpSpPr/>
          <p:nvPr/>
        </p:nvGrpSpPr>
        <p:grpSpPr>
          <a:xfrm>
            <a:off x="1660800" y="1247413"/>
            <a:ext cx="1942800" cy="1569600"/>
            <a:chOff x="1660800" y="1171213"/>
            <a:chExt cx="1942800" cy="1569600"/>
          </a:xfrm>
        </p:grpSpPr>
        <p:sp>
          <p:nvSpPr>
            <p:cNvPr id="133" name="Google Shape;133;p23"/>
            <p:cNvSpPr/>
            <p:nvPr/>
          </p:nvSpPr>
          <p:spPr>
            <a:xfrm>
              <a:off x="1660800" y="1171213"/>
              <a:ext cx="1942800" cy="1569600"/>
            </a:xfrm>
            <a:prstGeom prst="round1Rect">
              <a:avLst>
                <a:gd fmla="val 17446" name="adj"/>
              </a:avLst>
            </a:prstGeom>
            <a:solidFill>
              <a:srgbClr val="307B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 name="Google Shape;134;p23"/>
            <p:cNvSpPr txBox="1"/>
            <p:nvPr/>
          </p:nvSpPr>
          <p:spPr>
            <a:xfrm>
              <a:off x="1879865" y="1413573"/>
              <a:ext cx="1451700" cy="459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100">
                  <a:solidFill>
                    <a:srgbClr val="FFFFFF"/>
                  </a:solidFill>
                  <a:latin typeface="Roboto"/>
                  <a:ea typeface="Roboto"/>
                  <a:cs typeface="Roboto"/>
                  <a:sym typeface="Roboto"/>
                </a:rPr>
                <a:t>A web app</a:t>
              </a:r>
              <a:endParaRPr sz="1100">
                <a:solidFill>
                  <a:srgbClr val="FFFFFF"/>
                </a:solidFill>
                <a:latin typeface="Roboto"/>
                <a:ea typeface="Roboto"/>
                <a:cs typeface="Roboto"/>
                <a:sym typeface="Roboto"/>
              </a:endParaRPr>
            </a:p>
          </p:txBody>
        </p:sp>
        <p:sp>
          <p:nvSpPr>
            <p:cNvPr id="135" name="Google Shape;135;p23"/>
            <p:cNvSpPr txBox="1"/>
            <p:nvPr/>
          </p:nvSpPr>
          <p:spPr>
            <a:xfrm>
              <a:off x="1879863" y="1873539"/>
              <a:ext cx="1451700" cy="512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None/>
              </a:pPr>
              <a:r>
                <a:rPr lang="en" sz="800">
                  <a:solidFill>
                    <a:srgbClr val="FFFFFF"/>
                  </a:solidFill>
                  <a:latin typeface="Roboto"/>
                  <a:ea typeface="Roboto"/>
                  <a:cs typeface="Roboto"/>
                  <a:sym typeface="Roboto"/>
                </a:rPr>
                <a:t>Your HTML, CSS, JavaScript, images  etc. </a:t>
              </a:r>
              <a:endParaRPr sz="800">
                <a:solidFill>
                  <a:srgbClr val="FFFFFF"/>
                </a:solidFill>
                <a:latin typeface="Roboto"/>
                <a:ea typeface="Roboto"/>
                <a:cs typeface="Roboto"/>
                <a:sym typeface="Roboto"/>
              </a:endParaRPr>
            </a:p>
          </p:txBody>
        </p:sp>
      </p:grpSp>
      <p:grpSp>
        <p:nvGrpSpPr>
          <p:cNvPr id="136" name="Google Shape;136;p23"/>
          <p:cNvGrpSpPr/>
          <p:nvPr/>
        </p:nvGrpSpPr>
        <p:grpSpPr>
          <a:xfrm>
            <a:off x="3600600" y="1247413"/>
            <a:ext cx="1942800" cy="1569600"/>
            <a:chOff x="3600600" y="1170963"/>
            <a:chExt cx="1942800" cy="1569600"/>
          </a:xfrm>
        </p:grpSpPr>
        <p:sp>
          <p:nvSpPr>
            <p:cNvPr id="137" name="Google Shape;137;p23"/>
            <p:cNvSpPr/>
            <p:nvPr/>
          </p:nvSpPr>
          <p:spPr>
            <a:xfrm>
              <a:off x="3600600" y="1170963"/>
              <a:ext cx="1942800" cy="1569600"/>
            </a:xfrm>
            <a:prstGeom prst="round2SameRect">
              <a:avLst>
                <a:gd fmla="val 18098" name="adj1"/>
                <a:gd fmla="val 0" name="adj2"/>
              </a:avLst>
            </a:prstGeom>
            <a:solidFill>
              <a:srgbClr val="0E65F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p23"/>
            <p:cNvSpPr txBox="1"/>
            <p:nvPr/>
          </p:nvSpPr>
          <p:spPr>
            <a:xfrm>
              <a:off x="3819008" y="1413573"/>
              <a:ext cx="1451700" cy="459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100">
                  <a:solidFill>
                    <a:srgbClr val="FFFFFF"/>
                  </a:solidFill>
                  <a:latin typeface="Roboto"/>
                  <a:ea typeface="Roboto"/>
                  <a:cs typeface="Roboto"/>
                  <a:sym typeface="Roboto"/>
                </a:rPr>
                <a:t>A Service Worker</a:t>
              </a:r>
              <a:endParaRPr sz="1100">
                <a:solidFill>
                  <a:srgbClr val="FFFFFF"/>
                </a:solidFill>
                <a:latin typeface="Roboto"/>
                <a:ea typeface="Roboto"/>
                <a:cs typeface="Roboto"/>
                <a:sym typeface="Roboto"/>
              </a:endParaRPr>
            </a:p>
          </p:txBody>
        </p:sp>
        <p:sp>
          <p:nvSpPr>
            <p:cNvPr id="139" name="Google Shape;139;p23"/>
            <p:cNvSpPr txBox="1"/>
            <p:nvPr/>
          </p:nvSpPr>
          <p:spPr>
            <a:xfrm>
              <a:off x="3819008" y="1873539"/>
              <a:ext cx="1451700" cy="512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None/>
              </a:pPr>
              <a:r>
                <a:rPr lang="en" sz="800">
                  <a:solidFill>
                    <a:srgbClr val="FFFFFF"/>
                  </a:solidFill>
                  <a:latin typeface="Roboto"/>
                  <a:ea typeface="Roboto"/>
                  <a:cs typeface="Roboto"/>
                  <a:sym typeface="Roboto"/>
                </a:rPr>
                <a:t>A magical thing we’ll look at in more detail later</a:t>
              </a:r>
              <a:endParaRPr sz="800">
                <a:solidFill>
                  <a:srgbClr val="FFFFFF"/>
                </a:solidFill>
                <a:latin typeface="Roboto"/>
                <a:ea typeface="Roboto"/>
                <a:cs typeface="Roboto"/>
                <a:sym typeface="Roboto"/>
              </a:endParaRPr>
            </a:p>
          </p:txBody>
        </p:sp>
      </p:grpSp>
      <p:grpSp>
        <p:nvGrpSpPr>
          <p:cNvPr id="140" name="Google Shape;140;p23"/>
          <p:cNvGrpSpPr/>
          <p:nvPr/>
        </p:nvGrpSpPr>
        <p:grpSpPr>
          <a:xfrm>
            <a:off x="5539834" y="1264364"/>
            <a:ext cx="1942800" cy="1552648"/>
            <a:chOff x="5539816" y="1171213"/>
            <a:chExt cx="1942800" cy="1569600"/>
          </a:xfrm>
        </p:grpSpPr>
        <p:sp>
          <p:nvSpPr>
            <p:cNvPr id="141" name="Google Shape;141;p23"/>
            <p:cNvSpPr/>
            <p:nvPr/>
          </p:nvSpPr>
          <p:spPr>
            <a:xfrm flipH="1">
              <a:off x="5539816" y="1171213"/>
              <a:ext cx="1942800" cy="1569600"/>
            </a:xfrm>
            <a:prstGeom prst="round1Rect">
              <a:avLst>
                <a:gd fmla="val 17446" name="adj"/>
              </a:avLst>
            </a:prstGeom>
            <a:solidFill>
              <a:srgbClr val="0C58D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 name="Google Shape;142;p23"/>
            <p:cNvSpPr txBox="1"/>
            <p:nvPr/>
          </p:nvSpPr>
          <p:spPr>
            <a:xfrm>
              <a:off x="5762399" y="1413573"/>
              <a:ext cx="1451700" cy="459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100">
                  <a:solidFill>
                    <a:srgbClr val="FFFFFF"/>
                  </a:solidFill>
                  <a:latin typeface="Roboto"/>
                  <a:ea typeface="Roboto"/>
                  <a:cs typeface="Roboto"/>
                  <a:sym typeface="Roboto"/>
                </a:rPr>
                <a:t>App distribution model</a:t>
              </a:r>
              <a:endParaRPr sz="1100">
                <a:solidFill>
                  <a:srgbClr val="FFFFFF"/>
                </a:solidFill>
                <a:latin typeface="Roboto"/>
                <a:ea typeface="Roboto"/>
                <a:cs typeface="Roboto"/>
                <a:sym typeface="Roboto"/>
              </a:endParaRPr>
            </a:p>
          </p:txBody>
        </p:sp>
        <p:sp>
          <p:nvSpPr>
            <p:cNvPr id="143" name="Google Shape;143;p23"/>
            <p:cNvSpPr txBox="1"/>
            <p:nvPr/>
          </p:nvSpPr>
          <p:spPr>
            <a:xfrm>
              <a:off x="5762397" y="1873539"/>
              <a:ext cx="1451700" cy="512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None/>
              </a:pPr>
              <a:r>
                <a:rPr lang="en" sz="800">
                  <a:solidFill>
                    <a:srgbClr val="FFFFFF"/>
                  </a:solidFill>
                  <a:latin typeface="Roboto"/>
                  <a:ea typeface="Roboto"/>
                  <a:cs typeface="Roboto"/>
                  <a:sym typeface="Roboto"/>
                </a:rPr>
                <a:t>Allows for the app to be installed. The thing which is used here is a </a:t>
              </a:r>
              <a:r>
                <a:rPr b="1" lang="en" sz="800">
                  <a:solidFill>
                    <a:srgbClr val="FFFFFF"/>
                  </a:solidFill>
                  <a:latin typeface="Roboto"/>
                  <a:ea typeface="Roboto"/>
                  <a:cs typeface="Roboto"/>
                  <a:sym typeface="Roboto"/>
                </a:rPr>
                <a:t>Web app manifest</a:t>
              </a:r>
              <a:endParaRPr b="1" sz="800">
                <a:solidFill>
                  <a:srgbClr val="FFFFFF"/>
                </a:solidFill>
                <a:latin typeface="Roboto"/>
                <a:ea typeface="Roboto"/>
                <a:cs typeface="Roboto"/>
                <a:sym typeface="Roboto"/>
              </a:endParaRPr>
            </a:p>
          </p:txBody>
        </p:sp>
      </p:grpSp>
      <p:grpSp>
        <p:nvGrpSpPr>
          <p:cNvPr id="144" name="Google Shape;144;p23"/>
          <p:cNvGrpSpPr/>
          <p:nvPr/>
        </p:nvGrpSpPr>
        <p:grpSpPr>
          <a:xfrm>
            <a:off x="3473893" y="2003771"/>
            <a:ext cx="260366" cy="260366"/>
            <a:chOff x="3157188" y="909150"/>
            <a:chExt cx="470400" cy="470400"/>
          </a:xfrm>
        </p:grpSpPr>
        <p:sp>
          <p:nvSpPr>
            <p:cNvPr id="145" name="Google Shape;145;p23"/>
            <p:cNvSpPr/>
            <p:nvPr/>
          </p:nvSpPr>
          <p:spPr>
            <a:xfrm>
              <a:off x="3157188" y="909150"/>
              <a:ext cx="470400" cy="470400"/>
            </a:xfrm>
            <a:prstGeom prst="ellipse">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p23"/>
            <p:cNvSpPr/>
            <p:nvPr/>
          </p:nvSpPr>
          <p:spPr>
            <a:xfrm>
              <a:off x="3243138" y="995100"/>
              <a:ext cx="298500" cy="298500"/>
            </a:xfrm>
            <a:prstGeom prst="mathPlus">
              <a:avLst>
                <a:gd fmla="val 9900" name="adj1"/>
              </a:avLst>
            </a:prstGeom>
            <a:solidFill>
              <a:srgbClr val="307B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7" name="Google Shape;147;p23"/>
          <p:cNvGrpSpPr/>
          <p:nvPr/>
        </p:nvGrpSpPr>
        <p:grpSpPr>
          <a:xfrm>
            <a:off x="5413052" y="2003771"/>
            <a:ext cx="260366" cy="260366"/>
            <a:chOff x="3157188" y="909150"/>
            <a:chExt cx="470400" cy="470400"/>
          </a:xfrm>
        </p:grpSpPr>
        <p:sp>
          <p:nvSpPr>
            <p:cNvPr id="148" name="Google Shape;148;p23"/>
            <p:cNvSpPr/>
            <p:nvPr/>
          </p:nvSpPr>
          <p:spPr>
            <a:xfrm>
              <a:off x="3157188" y="909150"/>
              <a:ext cx="470400" cy="470400"/>
            </a:xfrm>
            <a:prstGeom prst="ellipse">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 name="Google Shape;149;p23"/>
            <p:cNvSpPr/>
            <p:nvPr/>
          </p:nvSpPr>
          <p:spPr>
            <a:xfrm>
              <a:off x="3243138" y="995100"/>
              <a:ext cx="298500" cy="298500"/>
            </a:xfrm>
            <a:prstGeom prst="mathPlus">
              <a:avLst>
                <a:gd fmla="val 9900" name="adj1"/>
              </a:avLst>
            </a:prstGeom>
            <a:solidFill>
              <a:srgbClr val="0D5DD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0" name="Google Shape;150;p23"/>
          <p:cNvGrpSpPr/>
          <p:nvPr/>
        </p:nvGrpSpPr>
        <p:grpSpPr>
          <a:xfrm>
            <a:off x="1660234" y="2800138"/>
            <a:ext cx="5822400" cy="1248600"/>
            <a:chOff x="1660800" y="2723938"/>
            <a:chExt cx="5822400" cy="1248600"/>
          </a:xfrm>
        </p:grpSpPr>
        <p:sp>
          <p:nvSpPr>
            <p:cNvPr id="151" name="Google Shape;151;p23"/>
            <p:cNvSpPr/>
            <p:nvPr/>
          </p:nvSpPr>
          <p:spPr>
            <a:xfrm rot="10800000">
              <a:off x="1660800" y="2723938"/>
              <a:ext cx="5822400" cy="1248600"/>
            </a:xfrm>
            <a:prstGeom prst="round2SameRect">
              <a:avLst>
                <a:gd fmla="val 18098" name="adj1"/>
                <a:gd fmla="val 0" name="adj2"/>
              </a:avLst>
            </a:prstGeom>
            <a:solidFill>
              <a:srgbClr val="0944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23"/>
            <p:cNvSpPr txBox="1"/>
            <p:nvPr/>
          </p:nvSpPr>
          <p:spPr>
            <a:xfrm>
              <a:off x="2583300" y="2978750"/>
              <a:ext cx="3977400" cy="349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100">
                  <a:solidFill>
                    <a:srgbClr val="FFFFFF"/>
                  </a:solidFill>
                  <a:latin typeface="Roboto"/>
                  <a:ea typeface="Roboto"/>
                  <a:cs typeface="Roboto"/>
                  <a:sym typeface="Roboto"/>
                </a:rPr>
                <a:t>If you’ve got all three, you’ve got a PWA</a:t>
              </a:r>
              <a:endParaRPr sz="1100">
                <a:solidFill>
                  <a:srgbClr val="FFFFFF"/>
                </a:solidFill>
                <a:latin typeface="Roboto"/>
                <a:ea typeface="Roboto"/>
                <a:cs typeface="Roboto"/>
                <a:sym typeface="Roboto"/>
              </a:endParaRPr>
            </a:p>
          </p:txBody>
        </p:sp>
        <p:sp>
          <p:nvSpPr>
            <p:cNvPr id="153" name="Google Shape;153;p23"/>
            <p:cNvSpPr txBox="1"/>
            <p:nvPr/>
          </p:nvSpPr>
          <p:spPr>
            <a:xfrm>
              <a:off x="1959991" y="3328325"/>
              <a:ext cx="5212200" cy="3894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None/>
              </a:pPr>
              <a:r>
                <a:rPr lang="en" sz="800">
                  <a:solidFill>
                    <a:srgbClr val="FFFFFF"/>
                  </a:solidFill>
                  <a:latin typeface="Roboto"/>
                  <a:ea typeface="Roboto"/>
                  <a:cs typeface="Roboto"/>
                  <a:sym typeface="Roboto"/>
                </a:rPr>
                <a:t>The need for all three to be a PWA explain why “You can have web apps that use some PWA capabilities but aren’t PWAs and PWAs that use only some PWA capabilities”</a:t>
              </a:r>
              <a:endParaRPr sz="800">
                <a:solidFill>
                  <a:srgbClr val="FFFFFF"/>
                </a:solidFill>
                <a:latin typeface="Roboto"/>
                <a:ea typeface="Roboto"/>
                <a:cs typeface="Roboto"/>
                <a:sym typeface="Roboto"/>
              </a:endParaRPr>
            </a:p>
          </p:txBody>
        </p:sp>
      </p:grpSp>
      <p:sp>
        <p:nvSpPr>
          <p:cNvPr id="154" name="Google Shape;154;p23"/>
          <p:cNvSpPr txBox="1"/>
          <p:nvPr/>
        </p:nvSpPr>
        <p:spPr>
          <a:xfrm>
            <a:off x="578025" y="4269375"/>
            <a:ext cx="8254200" cy="744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Proxima Nova"/>
                <a:ea typeface="Proxima Nova"/>
                <a:cs typeface="Proxima Nova"/>
                <a:sym typeface="Proxima Nova"/>
              </a:rPr>
              <a:t>But, in order to be installable, the PWA must meet also the browser’s </a:t>
            </a:r>
            <a:r>
              <a:rPr b="1" lang="en">
                <a:latin typeface="Proxima Nova"/>
                <a:ea typeface="Proxima Nova"/>
                <a:cs typeface="Proxima Nova"/>
                <a:sym typeface="Proxima Nova"/>
              </a:rPr>
              <a:t>installability criteria</a:t>
            </a:r>
            <a:r>
              <a:rPr lang="en">
                <a:latin typeface="Proxima Nova"/>
                <a:ea typeface="Proxima Nova"/>
                <a:cs typeface="Proxima Nova"/>
                <a:sym typeface="Proxima Nova"/>
              </a:rPr>
              <a:t>. Only then will users be able to install it.</a:t>
            </a:r>
            <a:endParaRPr>
              <a:latin typeface="Proxima Nova"/>
              <a:ea typeface="Proxima Nova"/>
              <a:cs typeface="Proxima Nova"/>
              <a:sym typeface="Proxima Nova"/>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8" name="Shape 158"/>
        <p:cNvGrpSpPr/>
        <p:nvPr/>
      </p:nvGrpSpPr>
      <p:grpSpPr>
        <a:xfrm>
          <a:off x="0" y="0"/>
          <a:ext cx="0" cy="0"/>
          <a:chOff x="0" y="0"/>
          <a:chExt cx="0" cy="0"/>
        </a:xfrm>
      </p:grpSpPr>
      <p:sp>
        <p:nvSpPr>
          <p:cNvPr id="159" name="Google Shape;159;p2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PWA installability criteria</a:t>
            </a:r>
            <a:endParaRPr/>
          </a:p>
        </p:txBody>
      </p:sp>
      <p:sp>
        <p:nvSpPr>
          <p:cNvPr id="160" name="Google Shape;160;p2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 addition to </a:t>
            </a:r>
            <a:r>
              <a:rPr i="1" lang="en"/>
              <a:t>being </a:t>
            </a:r>
            <a:r>
              <a:rPr lang="en"/>
              <a:t>a PWA, to be installable it must meet the browser’s installability criteria. Many browsers today will analyse your web app to determine if it’s a PWA and - if it meets </a:t>
            </a:r>
            <a:r>
              <a:rPr b="1" i="1" lang="en"/>
              <a:t>their</a:t>
            </a:r>
            <a:r>
              <a:rPr i="1" lang="en"/>
              <a:t> </a:t>
            </a:r>
            <a:r>
              <a:rPr lang="en"/>
              <a:t>installability criteria - will:</a:t>
            </a:r>
            <a:endParaRPr/>
          </a:p>
          <a:p>
            <a:pPr indent="-342900" lvl="0" marL="457200" rtl="0" algn="l">
              <a:spcBef>
                <a:spcPts val="1600"/>
              </a:spcBef>
              <a:spcAft>
                <a:spcPts val="0"/>
              </a:spcAft>
              <a:buSzPts val="1800"/>
              <a:buChar char="●"/>
            </a:pPr>
            <a:r>
              <a:rPr lang="en"/>
              <a:t>Indicate to the user that it is installable</a:t>
            </a:r>
            <a:endParaRPr/>
          </a:p>
          <a:p>
            <a:pPr indent="-342900" lvl="0" marL="457200" rtl="0" algn="l">
              <a:spcBef>
                <a:spcPts val="0"/>
              </a:spcBef>
              <a:spcAft>
                <a:spcPts val="0"/>
              </a:spcAft>
              <a:buSzPts val="1800"/>
              <a:buChar char="●"/>
            </a:pPr>
            <a:r>
              <a:rPr lang="en"/>
              <a:t>Provide a </a:t>
            </a:r>
            <a:r>
              <a:rPr lang="en">
                <a:latin typeface="Courier New"/>
                <a:ea typeface="Courier New"/>
                <a:cs typeface="Courier New"/>
                <a:sym typeface="Courier New"/>
              </a:rPr>
              <a:t>beforeinstallprompt</a:t>
            </a:r>
            <a:r>
              <a:rPr lang="en"/>
              <a:t> event we can hook into</a:t>
            </a:r>
            <a:endParaRPr/>
          </a:p>
          <a:p>
            <a:pPr indent="0" lvl="0" marL="0" rtl="0" algn="l">
              <a:spcBef>
                <a:spcPts val="1600"/>
              </a:spcBef>
              <a:spcAft>
                <a:spcPts val="0"/>
              </a:spcAft>
              <a:buNone/>
            </a:pPr>
            <a:r>
              <a:rPr lang="en"/>
              <a:t>You can see the current installability criteria for the Chrome browser here: </a:t>
            </a:r>
            <a:r>
              <a:rPr lang="en" u="sng">
                <a:solidFill>
                  <a:schemeClr val="hlink"/>
                </a:solidFill>
                <a:hlinkClick r:id="rId3"/>
              </a:rPr>
              <a:t>https://web.dev/install-criteria/</a:t>
            </a:r>
            <a:r>
              <a:rPr lang="en"/>
              <a:t>. </a:t>
            </a:r>
            <a:endParaRPr/>
          </a:p>
          <a:p>
            <a:pPr indent="0" lvl="0" marL="0" rtl="0" algn="l">
              <a:spcBef>
                <a:spcPts val="1600"/>
              </a:spcBef>
              <a:spcAft>
                <a:spcPts val="1600"/>
              </a:spcAft>
              <a:buNone/>
            </a:pPr>
            <a:r>
              <a:rPr lang="en"/>
              <a:t>Note also, once you put a PWA online, it might just appear in app stores. For example, the </a:t>
            </a:r>
            <a:r>
              <a:rPr lang="en" u="sng">
                <a:solidFill>
                  <a:schemeClr val="hlink"/>
                </a:solidFill>
                <a:hlinkClick r:id="rId4"/>
              </a:rPr>
              <a:t>Bing web crawler automatically packages PWAs</a:t>
            </a:r>
            <a:r>
              <a:rPr lang="en"/>
              <a:t> for installation on Windows 10 and puts them in the web store</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4" name="Shape 164"/>
        <p:cNvGrpSpPr/>
        <p:nvPr/>
      </p:nvGrpSpPr>
      <p:grpSpPr>
        <a:xfrm>
          <a:off x="0" y="0"/>
          <a:ext cx="0" cy="0"/>
          <a:chOff x="0" y="0"/>
          <a:chExt cx="0" cy="0"/>
        </a:xfrm>
      </p:grpSpPr>
      <p:pic>
        <p:nvPicPr>
          <p:cNvPr id="165" name="Google Shape;165;p25"/>
          <p:cNvPicPr preferRelativeResize="0"/>
          <p:nvPr/>
        </p:nvPicPr>
        <p:blipFill>
          <a:blip r:embed="rId3">
            <a:alphaModFix/>
          </a:blip>
          <a:stretch>
            <a:fillRect/>
          </a:stretch>
        </p:blipFill>
        <p:spPr>
          <a:xfrm>
            <a:off x="4740725" y="3215130"/>
            <a:ext cx="4300176" cy="1683975"/>
          </a:xfrm>
          <a:prstGeom prst="rect">
            <a:avLst/>
          </a:prstGeom>
          <a:noFill/>
          <a:ln>
            <a:noFill/>
          </a:ln>
        </p:spPr>
      </p:pic>
      <p:sp>
        <p:nvSpPr>
          <p:cNvPr id="166" name="Google Shape;166;p25"/>
          <p:cNvSpPr txBox="1"/>
          <p:nvPr>
            <p:ph type="title"/>
          </p:nvPr>
        </p:nvSpPr>
        <p:spPr>
          <a:xfrm>
            <a:off x="311700" y="445025"/>
            <a:ext cx="84849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Google Lighthouse for PWA ‘audits’</a:t>
            </a:r>
            <a:endParaRPr/>
          </a:p>
        </p:txBody>
      </p:sp>
      <p:sp>
        <p:nvSpPr>
          <p:cNvPr id="167" name="Google Shape;167;p25"/>
          <p:cNvSpPr txBox="1"/>
          <p:nvPr>
            <p:ph idx="1" type="body"/>
          </p:nvPr>
        </p:nvSpPr>
        <p:spPr>
          <a:xfrm>
            <a:off x="311700" y="1152475"/>
            <a:ext cx="81489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Lighthouse tool (which can be accessed via the Chrome Developer Tools </a:t>
            </a:r>
            <a:r>
              <a:rPr b="1" i="1" lang="en"/>
              <a:t>or </a:t>
            </a:r>
            <a:r>
              <a:rPr lang="en"/>
              <a:t>as a command line utility is capable of performing PWA </a:t>
            </a:r>
            <a:r>
              <a:rPr b="1" i="1" lang="en"/>
              <a:t>audits</a:t>
            </a:r>
            <a:r>
              <a:rPr lang="en"/>
              <a:t>. </a:t>
            </a:r>
            <a:endParaRPr/>
          </a:p>
          <a:p>
            <a:pPr indent="0" lvl="0" marL="0" rtl="0" algn="l">
              <a:spcBef>
                <a:spcPts val="1600"/>
              </a:spcBef>
              <a:spcAft>
                <a:spcPts val="0"/>
              </a:spcAft>
              <a:buNone/>
            </a:pPr>
            <a:r>
              <a:rPr lang="en"/>
              <a:t>Note: unlike other audits (such as those for accessibility), it’s perfectly OK not to get a ‘100 score’ for a PWA since the decision to opt in to PWA features, and the extent of that opt in, are to be determined by the team.</a:t>
            </a:r>
            <a:endParaRPr/>
          </a:p>
          <a:p>
            <a:pPr indent="0" lvl="0" marL="0" rtl="0" algn="l">
              <a:spcBef>
                <a:spcPts val="1600"/>
              </a:spcBef>
              <a:spcAft>
                <a:spcPts val="0"/>
              </a:spcAft>
              <a:buNone/>
            </a:pPr>
            <a:r>
              <a:t/>
            </a:r>
            <a:endParaRPr/>
          </a:p>
          <a:p>
            <a:pPr indent="0" lvl="0" marL="0" rtl="0" algn="l">
              <a:spcBef>
                <a:spcPts val="1600"/>
              </a:spcBef>
              <a:spcAft>
                <a:spcPts val="0"/>
              </a:spcAft>
              <a:buNone/>
            </a:pPr>
            <a:r>
              <a:rPr lang="en"/>
              <a:t>Read more about Lighthouse here: </a:t>
            </a:r>
            <a:endParaRPr/>
          </a:p>
          <a:p>
            <a:pPr indent="0" lvl="0" marL="0" rtl="0" algn="l">
              <a:spcBef>
                <a:spcPts val="1600"/>
              </a:spcBef>
              <a:spcAft>
                <a:spcPts val="1600"/>
              </a:spcAft>
              <a:buNone/>
            </a:pPr>
            <a:r>
              <a:rPr lang="en" u="sng">
                <a:solidFill>
                  <a:schemeClr val="hlink"/>
                </a:solidFill>
                <a:hlinkClick r:id="rId4"/>
              </a:rPr>
              <a:t>https://developers.google.com/web/tools/lighthouse</a:t>
            </a:r>
            <a:r>
              <a:rPr lang="en"/>
              <a:t>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1" name="Shape 171"/>
        <p:cNvGrpSpPr/>
        <p:nvPr/>
      </p:nvGrpSpPr>
      <p:grpSpPr>
        <a:xfrm>
          <a:off x="0" y="0"/>
          <a:ext cx="0" cy="0"/>
          <a:chOff x="0" y="0"/>
          <a:chExt cx="0" cy="0"/>
        </a:xfrm>
      </p:grpSpPr>
      <p:sp>
        <p:nvSpPr>
          <p:cNvPr id="172" name="Google Shape;172;p26"/>
          <p:cNvSpPr txBox="1"/>
          <p:nvPr>
            <p:ph type="title"/>
          </p:nvPr>
        </p:nvSpPr>
        <p:spPr>
          <a:xfrm>
            <a:off x="311700" y="631800"/>
            <a:ext cx="2971500" cy="755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Installation process</a:t>
            </a:r>
            <a:endParaRPr/>
          </a:p>
        </p:txBody>
      </p:sp>
      <p:sp>
        <p:nvSpPr>
          <p:cNvPr id="173" name="Google Shape;173;p26"/>
          <p:cNvSpPr txBox="1"/>
          <p:nvPr>
            <p:ph idx="1" type="body"/>
          </p:nvPr>
        </p:nvSpPr>
        <p:spPr>
          <a:xfrm>
            <a:off x="311700" y="1490875"/>
            <a:ext cx="2843100" cy="3078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800"/>
              <a:t>The steps to install </a:t>
            </a:r>
            <a:r>
              <a:rPr b="1" lang="en" sz="1800"/>
              <a:t>vary by platform</a:t>
            </a:r>
            <a:r>
              <a:rPr lang="en" sz="1800"/>
              <a:t>. Some prompt users to install, others don’t. </a:t>
            </a:r>
            <a:endParaRPr sz="1800"/>
          </a:p>
          <a:p>
            <a:pPr indent="0" lvl="0" marL="0" rtl="0" algn="l">
              <a:spcBef>
                <a:spcPts val="1600"/>
              </a:spcBef>
              <a:spcAft>
                <a:spcPts val="1600"/>
              </a:spcAft>
              <a:buNone/>
            </a:pPr>
            <a:r>
              <a:rPr lang="en" sz="1800"/>
              <a:t>But o</a:t>
            </a:r>
            <a:r>
              <a:rPr lang="en" sz="1800"/>
              <a:t>nce installed, the PWA is released from the browser and behaves like a native app - including through familiar discovery and launch patterns</a:t>
            </a:r>
            <a:endParaRPr/>
          </a:p>
        </p:txBody>
      </p:sp>
      <p:pic>
        <p:nvPicPr>
          <p:cNvPr id="174" name="Google Shape;174;p26"/>
          <p:cNvPicPr preferRelativeResize="0"/>
          <p:nvPr/>
        </p:nvPicPr>
        <p:blipFill>
          <a:blip r:embed="rId3">
            <a:alphaModFix/>
          </a:blip>
          <a:stretch>
            <a:fillRect/>
          </a:stretch>
        </p:blipFill>
        <p:spPr>
          <a:xfrm>
            <a:off x="5407226" y="1148448"/>
            <a:ext cx="1484463" cy="3255728"/>
          </a:xfrm>
          <a:prstGeom prst="rect">
            <a:avLst/>
          </a:prstGeom>
          <a:noFill/>
          <a:ln>
            <a:noFill/>
          </a:ln>
        </p:spPr>
      </p:pic>
      <p:pic>
        <p:nvPicPr>
          <p:cNvPr id="175" name="Google Shape;175;p26"/>
          <p:cNvPicPr preferRelativeResize="0"/>
          <p:nvPr/>
        </p:nvPicPr>
        <p:blipFill>
          <a:blip r:embed="rId4">
            <a:alphaModFix/>
          </a:blip>
          <a:stretch>
            <a:fillRect/>
          </a:stretch>
        </p:blipFill>
        <p:spPr>
          <a:xfrm>
            <a:off x="7249411" y="1148448"/>
            <a:ext cx="1484463" cy="3255728"/>
          </a:xfrm>
          <a:prstGeom prst="rect">
            <a:avLst/>
          </a:prstGeom>
          <a:noFill/>
          <a:ln>
            <a:noFill/>
          </a:ln>
        </p:spPr>
      </p:pic>
      <p:pic>
        <p:nvPicPr>
          <p:cNvPr id="176" name="Google Shape;176;p26"/>
          <p:cNvPicPr preferRelativeResize="0"/>
          <p:nvPr/>
        </p:nvPicPr>
        <p:blipFill>
          <a:blip r:embed="rId5">
            <a:alphaModFix/>
          </a:blip>
          <a:stretch>
            <a:fillRect/>
          </a:stretch>
        </p:blipFill>
        <p:spPr>
          <a:xfrm>
            <a:off x="3457300" y="1148448"/>
            <a:ext cx="1484455" cy="3255750"/>
          </a:xfrm>
          <a:prstGeom prst="rect">
            <a:avLst/>
          </a:prstGeom>
          <a:noFill/>
          <a:ln>
            <a:noFill/>
          </a:ln>
        </p:spPr>
      </p:pic>
      <p:sp>
        <p:nvSpPr>
          <p:cNvPr id="177" name="Google Shape;177;p26"/>
          <p:cNvSpPr/>
          <p:nvPr/>
        </p:nvSpPr>
        <p:spPr>
          <a:xfrm>
            <a:off x="5001014" y="2610987"/>
            <a:ext cx="358200" cy="3729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 name="Google Shape;178;p26"/>
          <p:cNvSpPr/>
          <p:nvPr/>
        </p:nvSpPr>
        <p:spPr>
          <a:xfrm>
            <a:off x="6904256" y="2589910"/>
            <a:ext cx="358200" cy="3729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2" name="Shape 182"/>
        <p:cNvGrpSpPr/>
        <p:nvPr/>
      </p:nvGrpSpPr>
      <p:grpSpPr>
        <a:xfrm>
          <a:off x="0" y="0"/>
          <a:ext cx="0" cy="0"/>
          <a:chOff x="0" y="0"/>
          <a:chExt cx="0" cy="0"/>
        </a:xfrm>
      </p:grpSpPr>
      <p:sp>
        <p:nvSpPr>
          <p:cNvPr id="183" name="Google Shape;183;p2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Some important UX considerations for PWAs</a:t>
            </a:r>
            <a:endParaRPr/>
          </a:p>
        </p:txBody>
      </p:sp>
      <p:sp>
        <p:nvSpPr>
          <p:cNvPr id="184" name="Google Shape;184;p27"/>
          <p:cNvSpPr txBox="1"/>
          <p:nvPr>
            <p:ph idx="1" type="body"/>
          </p:nvPr>
        </p:nvSpPr>
        <p:spPr>
          <a:xfrm>
            <a:off x="311700" y="16096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 most importantly, the word install signals to users that </a:t>
            </a:r>
            <a:r>
              <a:rPr b="1" lang="en"/>
              <a:t>the experience was meant to be great on their device</a:t>
            </a:r>
            <a:r>
              <a:rPr lang="en"/>
              <a:t>” </a:t>
            </a:r>
            <a:r>
              <a:rPr lang="en" u="sng">
                <a:solidFill>
                  <a:schemeClr val="hlink"/>
                </a:solidFill>
                <a:hlinkClick r:id="rId3"/>
              </a:rPr>
              <a:t>https://youtu.be/Hp_dQvQyYEI?t=241</a:t>
            </a:r>
            <a:r>
              <a:rPr lang="en"/>
              <a:t> </a:t>
            </a:r>
            <a:endParaRPr/>
          </a:p>
          <a:p>
            <a:pPr indent="0" lvl="0" marL="0" rtl="0" algn="l">
              <a:spcBef>
                <a:spcPts val="1600"/>
              </a:spcBef>
              <a:spcAft>
                <a:spcPts val="1600"/>
              </a:spcAft>
              <a:buNone/>
            </a:pPr>
            <a:r>
              <a:rPr i="1" lang="en"/>
              <a:t>“... there is a bit of an install funnel. This is the same as native apps or e-commerce conversions. Most strategies for optimization apply here as well. You don't want to push the user to convert too soon or they'll leave your site running. </a:t>
            </a:r>
            <a:r>
              <a:rPr b="1" i="1" lang="en"/>
              <a:t>You should only promote install to users who are frequent users or who will actually benefit from your services</a:t>
            </a:r>
            <a:r>
              <a:rPr i="1" lang="en"/>
              <a:t>.” </a:t>
            </a:r>
            <a:r>
              <a:rPr lang="en" u="sng">
                <a:solidFill>
                  <a:schemeClr val="hlink"/>
                </a:solidFill>
                <a:hlinkClick r:id="rId4"/>
              </a:rPr>
              <a:t>https://youtu.be/Hp_dQvQyYEI?t=326</a:t>
            </a:r>
            <a:r>
              <a:rPr lang="en"/>
              <a:t>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8" name="Shape 188"/>
        <p:cNvGrpSpPr/>
        <p:nvPr/>
      </p:nvGrpSpPr>
      <p:grpSpPr>
        <a:xfrm>
          <a:off x="0" y="0"/>
          <a:ext cx="0" cy="0"/>
          <a:chOff x="0" y="0"/>
          <a:chExt cx="0" cy="0"/>
        </a:xfrm>
      </p:grpSpPr>
      <p:sp>
        <p:nvSpPr>
          <p:cNvPr id="189" name="Google Shape;189;p28"/>
          <p:cNvSpPr txBox="1"/>
          <p:nvPr>
            <p:ph type="title"/>
          </p:nvPr>
        </p:nvSpPr>
        <p:spPr>
          <a:xfrm>
            <a:off x="265500" y="1375600"/>
            <a:ext cx="4045200" cy="20829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So, in summary, PWAs are</a:t>
            </a:r>
            <a:endParaRPr/>
          </a:p>
        </p:txBody>
      </p:sp>
      <p:sp>
        <p:nvSpPr>
          <p:cNvPr id="190" name="Google Shape;190;p28"/>
          <p:cNvSpPr txBox="1"/>
          <p:nvPr>
            <p:ph idx="2" type="body"/>
          </p:nvPr>
        </p:nvSpPr>
        <p:spPr>
          <a:xfrm>
            <a:off x="4487100" y="571800"/>
            <a:ext cx="4497000" cy="3695100"/>
          </a:xfrm>
          <a:prstGeom prst="rect">
            <a:avLst/>
          </a:prstGeom>
        </p:spPr>
        <p:txBody>
          <a:bodyPr anchorCtr="0" anchor="ctr" bIns="91425" lIns="91425" spcFirstLastPara="1" rIns="91425" wrap="square" tIns="91425">
            <a:noAutofit/>
          </a:bodyPr>
          <a:lstStyle/>
          <a:p>
            <a:pPr indent="-330200" lvl="0" marL="457200" rtl="0" algn="l">
              <a:spcBef>
                <a:spcPts val="0"/>
              </a:spcBef>
              <a:spcAft>
                <a:spcPts val="0"/>
              </a:spcAft>
              <a:buSzPts val="1600"/>
              <a:buChar char="●"/>
            </a:pPr>
            <a:r>
              <a:rPr lang="en" sz="1600"/>
              <a:t>PWA === Web app + ServiceWorker + distribution model (i.e. manifest)</a:t>
            </a:r>
            <a:endParaRPr i="1" sz="1600"/>
          </a:p>
          <a:p>
            <a:pPr indent="-330200" lvl="0" marL="457200" rtl="0" algn="l">
              <a:spcBef>
                <a:spcPts val="0"/>
              </a:spcBef>
              <a:spcAft>
                <a:spcPts val="0"/>
              </a:spcAft>
              <a:buSzPts val="1600"/>
              <a:buChar char="●"/>
            </a:pPr>
            <a:r>
              <a:rPr i="1" lang="en" sz="1600"/>
              <a:t>‘write once, run anywhere’ </a:t>
            </a:r>
            <a:r>
              <a:rPr lang="en" sz="1600"/>
              <a:t>combining the capability of native with reach of web</a:t>
            </a:r>
            <a:endParaRPr sz="1600"/>
          </a:p>
          <a:p>
            <a:pPr indent="-330200" lvl="0" marL="457200" rtl="0" algn="l">
              <a:spcBef>
                <a:spcPts val="0"/>
              </a:spcBef>
              <a:spcAft>
                <a:spcPts val="0"/>
              </a:spcAft>
              <a:buSzPts val="1600"/>
              <a:buChar char="●"/>
            </a:pPr>
            <a:r>
              <a:rPr lang="en" sz="1600"/>
              <a:t>Installable via:</a:t>
            </a:r>
            <a:endParaRPr sz="1600"/>
          </a:p>
          <a:p>
            <a:pPr indent="-330200" lvl="1" marL="914400" rtl="0" algn="l">
              <a:spcBef>
                <a:spcPts val="0"/>
              </a:spcBef>
              <a:spcAft>
                <a:spcPts val="0"/>
              </a:spcAft>
              <a:buSzPts val="1600"/>
              <a:buChar char="○"/>
            </a:pPr>
            <a:r>
              <a:rPr lang="en" sz="1600"/>
              <a:t>the browser if they meet the browser’s installability criteria</a:t>
            </a:r>
            <a:endParaRPr sz="1600"/>
          </a:p>
          <a:p>
            <a:pPr indent="-330200" lvl="1" marL="914400" rtl="0" algn="l">
              <a:spcBef>
                <a:spcPts val="0"/>
              </a:spcBef>
              <a:spcAft>
                <a:spcPts val="0"/>
              </a:spcAft>
              <a:buSzPts val="1600"/>
              <a:buChar char="○"/>
            </a:pPr>
            <a:r>
              <a:rPr lang="en" sz="1600"/>
              <a:t>app stores. Some stores will package PWAs their crawlers encounter</a:t>
            </a:r>
            <a:endParaRPr sz="1600"/>
          </a:p>
          <a:p>
            <a:pPr indent="-330200" lvl="0" marL="457200" rtl="0" algn="l">
              <a:spcBef>
                <a:spcPts val="0"/>
              </a:spcBef>
              <a:spcAft>
                <a:spcPts val="0"/>
              </a:spcAft>
              <a:buSzPts val="1600"/>
              <a:buChar char="●"/>
            </a:pPr>
            <a:r>
              <a:rPr lang="en" sz="1600"/>
              <a:t>Once installed they behave like native apps and are accessed via familiar discovery and launch capabilities</a:t>
            </a:r>
            <a:endParaRPr sz="1600"/>
          </a:p>
          <a:p>
            <a:pPr indent="-330200" lvl="0" marL="457200" rtl="0" algn="l">
              <a:spcBef>
                <a:spcPts val="0"/>
              </a:spcBef>
              <a:spcAft>
                <a:spcPts val="0"/>
              </a:spcAft>
              <a:buSzPts val="1600"/>
              <a:buChar char="●"/>
            </a:pPr>
            <a:r>
              <a:rPr lang="en" sz="1600"/>
              <a:t>A careful progressive enhancement approach is vital because some APIs might not be available on all platforms</a:t>
            </a:r>
            <a:endParaRPr sz="16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1" name="Shape 61"/>
        <p:cNvGrpSpPr/>
        <p:nvPr/>
      </p:nvGrpSpPr>
      <p:grpSpPr>
        <a:xfrm>
          <a:off x="0" y="0"/>
          <a:ext cx="0" cy="0"/>
          <a:chOff x="0" y="0"/>
          <a:chExt cx="0" cy="0"/>
        </a:xfrm>
      </p:grpSpPr>
      <p:sp>
        <p:nvSpPr>
          <p:cNvPr id="62" name="Google Shape;62;p14"/>
          <p:cNvSpPr txBox="1"/>
          <p:nvPr>
            <p:ph type="title"/>
          </p:nvPr>
        </p:nvSpPr>
        <p:spPr>
          <a:xfrm>
            <a:off x="311700" y="2480550"/>
            <a:ext cx="8114400" cy="24459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Part 1: An introduction to PWAs</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6" name="Shape 66"/>
        <p:cNvGrpSpPr/>
        <p:nvPr/>
      </p:nvGrpSpPr>
      <p:grpSpPr>
        <a:xfrm>
          <a:off x="0" y="0"/>
          <a:ext cx="0" cy="0"/>
          <a:chOff x="0" y="0"/>
          <a:chExt cx="0" cy="0"/>
        </a:xfrm>
      </p:grpSpPr>
      <p:sp>
        <p:nvSpPr>
          <p:cNvPr id="67" name="Google Shape;67;p15"/>
          <p:cNvSpPr/>
          <p:nvPr/>
        </p:nvSpPr>
        <p:spPr>
          <a:xfrm>
            <a:off x="3062650" y="555700"/>
            <a:ext cx="2641800" cy="4272600"/>
          </a:xfrm>
          <a:prstGeom prst="rect">
            <a:avLst/>
          </a:prstGeom>
          <a:solidFill>
            <a:srgbClr val="F3F3F3"/>
          </a:solidFill>
          <a:ln cap="flat" cmpd="sng" w="9525">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 name="Google Shape;68;p15"/>
          <p:cNvSpPr txBox="1"/>
          <p:nvPr>
            <p:ph type="title"/>
          </p:nvPr>
        </p:nvSpPr>
        <p:spPr>
          <a:xfrm>
            <a:off x="311700" y="631800"/>
            <a:ext cx="2808000" cy="755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The problem space</a:t>
            </a:r>
            <a:endParaRPr/>
          </a:p>
        </p:txBody>
      </p:sp>
      <p:sp>
        <p:nvSpPr>
          <p:cNvPr id="69" name="Google Shape;69;p15"/>
          <p:cNvSpPr txBox="1"/>
          <p:nvPr>
            <p:ph idx="1" type="body"/>
          </p:nvPr>
        </p:nvSpPr>
        <p:spPr>
          <a:xfrm>
            <a:off x="311700" y="1490875"/>
            <a:ext cx="2641800" cy="3078000"/>
          </a:xfrm>
          <a:prstGeom prst="rect">
            <a:avLst/>
          </a:prstGeom>
        </p:spPr>
        <p:txBody>
          <a:bodyPr anchorCtr="0" anchor="t" bIns="91425" lIns="91425" spcFirstLastPara="1" rIns="91425" wrap="square" tIns="91425">
            <a:noAutofit/>
          </a:bodyPr>
          <a:lstStyle/>
          <a:p>
            <a:pPr indent="-304800" lvl="0" marL="457200" rtl="0" algn="l">
              <a:spcBef>
                <a:spcPts val="0"/>
              </a:spcBef>
              <a:spcAft>
                <a:spcPts val="0"/>
              </a:spcAft>
              <a:buSzPts val="1200"/>
              <a:buChar char="●"/>
            </a:pPr>
            <a:r>
              <a:rPr lang="en"/>
              <a:t>Building, maintaining and distributing multiple native apps - for both mobile and desktop - is expensive and difficult</a:t>
            </a:r>
            <a:endParaRPr/>
          </a:p>
          <a:p>
            <a:pPr indent="-304800" lvl="0" marL="457200" rtl="0" algn="l">
              <a:spcBef>
                <a:spcPts val="0"/>
              </a:spcBef>
              <a:spcAft>
                <a:spcPts val="0"/>
              </a:spcAft>
              <a:buSzPts val="1200"/>
              <a:buChar char="●"/>
            </a:pPr>
            <a:r>
              <a:rPr lang="en"/>
              <a:t>Web apps don’t have access to some of the ‘nice to have’ features enjoyed by native </a:t>
            </a:r>
            <a:endParaRPr/>
          </a:p>
          <a:p>
            <a:pPr indent="0" lvl="0" marL="0" rtl="0" algn="l">
              <a:spcBef>
                <a:spcPts val="1600"/>
              </a:spcBef>
              <a:spcAft>
                <a:spcPts val="0"/>
              </a:spcAft>
              <a:buNone/>
            </a:pPr>
            <a:r>
              <a:rPr b="1" lang="en"/>
              <a:t>Put simply: </a:t>
            </a:r>
            <a:r>
              <a:rPr lang="en"/>
              <a:t>native is capable but expensive with limited reach; web is less capable, cheaper and with much better reach. </a:t>
            </a:r>
            <a:endParaRPr/>
          </a:p>
          <a:p>
            <a:pPr indent="0" lvl="0" marL="0" rtl="0" algn="l">
              <a:spcBef>
                <a:spcPts val="1600"/>
              </a:spcBef>
              <a:spcAft>
                <a:spcPts val="0"/>
              </a:spcAft>
              <a:buNone/>
            </a:pPr>
            <a:r>
              <a:rPr lang="en"/>
              <a:t>Hence the rise of compile to native tools</a:t>
            </a:r>
            <a:endParaRPr/>
          </a:p>
          <a:p>
            <a:pPr indent="0" lvl="0" marL="457200" rtl="0" algn="l">
              <a:spcBef>
                <a:spcPts val="1600"/>
              </a:spcBef>
              <a:spcAft>
                <a:spcPts val="1600"/>
              </a:spcAft>
              <a:buNone/>
            </a:pPr>
            <a:r>
              <a:t/>
            </a:r>
            <a:endParaRPr/>
          </a:p>
        </p:txBody>
      </p:sp>
      <p:pic>
        <p:nvPicPr>
          <p:cNvPr id="70" name="Google Shape;70;p15"/>
          <p:cNvPicPr preferRelativeResize="0"/>
          <p:nvPr/>
        </p:nvPicPr>
        <p:blipFill>
          <a:blip r:embed="rId3">
            <a:alphaModFix/>
          </a:blip>
          <a:stretch>
            <a:fillRect/>
          </a:stretch>
        </p:blipFill>
        <p:spPr>
          <a:xfrm>
            <a:off x="3214675" y="1308400"/>
            <a:ext cx="2349626" cy="993243"/>
          </a:xfrm>
          <a:prstGeom prst="rect">
            <a:avLst/>
          </a:prstGeom>
          <a:noFill/>
          <a:ln>
            <a:noFill/>
          </a:ln>
        </p:spPr>
      </p:pic>
      <p:pic>
        <p:nvPicPr>
          <p:cNvPr id="71" name="Google Shape;71;p15"/>
          <p:cNvPicPr preferRelativeResize="0"/>
          <p:nvPr/>
        </p:nvPicPr>
        <p:blipFill>
          <a:blip r:embed="rId4">
            <a:alphaModFix/>
          </a:blip>
          <a:stretch>
            <a:fillRect/>
          </a:stretch>
        </p:blipFill>
        <p:spPr>
          <a:xfrm>
            <a:off x="3214675" y="2431216"/>
            <a:ext cx="2349623" cy="910011"/>
          </a:xfrm>
          <a:prstGeom prst="rect">
            <a:avLst/>
          </a:prstGeom>
          <a:noFill/>
          <a:ln>
            <a:noFill/>
          </a:ln>
        </p:spPr>
      </p:pic>
      <p:pic>
        <p:nvPicPr>
          <p:cNvPr id="72" name="Google Shape;72;p15"/>
          <p:cNvPicPr preferRelativeResize="0"/>
          <p:nvPr/>
        </p:nvPicPr>
        <p:blipFill>
          <a:blip r:embed="rId5">
            <a:alphaModFix/>
          </a:blip>
          <a:stretch>
            <a:fillRect/>
          </a:stretch>
        </p:blipFill>
        <p:spPr>
          <a:xfrm>
            <a:off x="3214682" y="3470807"/>
            <a:ext cx="2349620" cy="1172342"/>
          </a:xfrm>
          <a:prstGeom prst="rect">
            <a:avLst/>
          </a:prstGeom>
          <a:noFill/>
          <a:ln>
            <a:noFill/>
          </a:ln>
        </p:spPr>
      </p:pic>
      <p:sp>
        <p:nvSpPr>
          <p:cNvPr id="73" name="Google Shape;73;p15"/>
          <p:cNvSpPr txBox="1"/>
          <p:nvPr/>
        </p:nvSpPr>
        <p:spPr>
          <a:xfrm>
            <a:off x="3288150" y="615725"/>
            <a:ext cx="2110500" cy="486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Caveat"/>
                <a:ea typeface="Caveat"/>
                <a:cs typeface="Caveat"/>
                <a:sym typeface="Caveat"/>
              </a:rPr>
              <a:t>Write in web technologies, compile to native</a:t>
            </a:r>
            <a:endParaRPr>
              <a:latin typeface="Caveat"/>
              <a:ea typeface="Caveat"/>
              <a:cs typeface="Caveat"/>
              <a:sym typeface="Caveat"/>
            </a:endParaRPr>
          </a:p>
        </p:txBody>
      </p:sp>
      <p:pic>
        <p:nvPicPr>
          <p:cNvPr id="74" name="Google Shape;74;p15"/>
          <p:cNvPicPr preferRelativeResize="0"/>
          <p:nvPr/>
        </p:nvPicPr>
        <p:blipFill>
          <a:blip r:embed="rId6">
            <a:alphaModFix/>
          </a:blip>
          <a:stretch>
            <a:fillRect/>
          </a:stretch>
        </p:blipFill>
        <p:spPr>
          <a:xfrm>
            <a:off x="5808550" y="2309850"/>
            <a:ext cx="2931150" cy="2795425"/>
          </a:xfrm>
          <a:prstGeom prst="rect">
            <a:avLst/>
          </a:prstGeom>
          <a:noFill/>
          <a:ln>
            <a:noFill/>
          </a:ln>
        </p:spPr>
      </p:pic>
      <p:sp>
        <p:nvSpPr>
          <p:cNvPr id="75" name="Google Shape;75;p15"/>
          <p:cNvSpPr txBox="1"/>
          <p:nvPr>
            <p:ph idx="1" type="body"/>
          </p:nvPr>
        </p:nvSpPr>
        <p:spPr>
          <a:xfrm>
            <a:off x="5940475" y="307600"/>
            <a:ext cx="2972100" cy="3078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i="1" lang="en"/>
              <a:t>“..but those experiences all rely on technologies that </a:t>
            </a:r>
            <a:r>
              <a:rPr b="1" i="1" lang="en"/>
              <a:t>won’t also work in the browser</a:t>
            </a:r>
            <a:r>
              <a:rPr i="1" lang="en"/>
              <a:t>. PWA’s goal is to build directly on the web. So that means you can maintain one code base that’s going to work for users in the browser and your installed users.”</a:t>
            </a:r>
            <a:endParaRPr i="1"/>
          </a:p>
          <a:p>
            <a:pPr indent="0" lvl="0" marL="0" rtl="0" algn="r">
              <a:spcBef>
                <a:spcPts val="1600"/>
              </a:spcBef>
              <a:spcAft>
                <a:spcPts val="1600"/>
              </a:spcAft>
              <a:buNone/>
            </a:pPr>
            <a:r>
              <a:rPr lang="en" sz="1000"/>
              <a:t>PJ McLachlan, </a:t>
            </a:r>
            <a:r>
              <a:rPr lang="en" sz="1000"/>
              <a:t>Chrome Dev Summit 2019 See: </a:t>
            </a:r>
            <a:r>
              <a:rPr lang="en" sz="1000" u="sng">
                <a:solidFill>
                  <a:schemeClr val="hlink"/>
                </a:solidFill>
                <a:hlinkClick r:id="rId7"/>
              </a:rPr>
              <a:t>https://youtu.be/Hp_dQvQyYEI?t=241</a:t>
            </a:r>
            <a:r>
              <a:rPr lang="en" sz="1000"/>
              <a:t> </a:t>
            </a:r>
            <a:endParaRPr sz="10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9" name="Shape 79"/>
        <p:cNvGrpSpPr/>
        <p:nvPr/>
      </p:nvGrpSpPr>
      <p:grpSpPr>
        <a:xfrm>
          <a:off x="0" y="0"/>
          <a:ext cx="0" cy="0"/>
          <a:chOff x="0" y="0"/>
          <a:chExt cx="0" cy="0"/>
        </a:xfrm>
      </p:grpSpPr>
      <p:sp>
        <p:nvSpPr>
          <p:cNvPr id="80" name="Google Shape;80;p1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What is a PWA</a:t>
            </a:r>
            <a:endParaRPr/>
          </a:p>
        </p:txBody>
      </p:sp>
      <p:sp>
        <p:nvSpPr>
          <p:cNvPr id="81" name="Google Shape;81;p16"/>
          <p:cNvSpPr txBox="1"/>
          <p:nvPr>
            <p:ph idx="1" type="body"/>
          </p:nvPr>
        </p:nvSpPr>
        <p:spPr>
          <a:xfrm>
            <a:off x="354225" y="1372750"/>
            <a:ext cx="4035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i="1" lang="en"/>
              <a:t>“A Progressive Web App (PWA) is a web app that leverages special browser capabilities that enable the app to </a:t>
            </a:r>
            <a:r>
              <a:rPr b="1" i="1" lang="en"/>
              <a:t>act more like a native or mobile app</a:t>
            </a:r>
            <a:r>
              <a:rPr i="1" lang="en"/>
              <a:t> when running on capable browsers. That’s it, that’s all that needs to be said - ...”</a:t>
            </a:r>
            <a:endParaRPr i="1"/>
          </a:p>
          <a:p>
            <a:pPr indent="0" lvl="0" marL="0" rtl="0" algn="r">
              <a:spcBef>
                <a:spcPts val="1600"/>
              </a:spcBef>
              <a:spcAft>
                <a:spcPts val="0"/>
              </a:spcAft>
              <a:buNone/>
            </a:pPr>
            <a:r>
              <a:rPr lang="en" sz="1300"/>
              <a:t>Learning Progressive Web Apps by by John M. Wargo (Addison Wesley 2020)</a:t>
            </a:r>
            <a:endParaRPr sz="1300"/>
          </a:p>
          <a:p>
            <a:pPr indent="0" lvl="0" marL="0" rtl="0" algn="r">
              <a:spcBef>
                <a:spcPts val="1600"/>
              </a:spcBef>
              <a:spcAft>
                <a:spcPts val="1600"/>
              </a:spcAft>
              <a:buNone/>
            </a:pPr>
            <a:r>
              <a:t/>
            </a:r>
            <a:endParaRPr sz="1300"/>
          </a:p>
        </p:txBody>
      </p:sp>
      <p:pic>
        <p:nvPicPr>
          <p:cNvPr id="82" name="Google Shape;82;p16"/>
          <p:cNvPicPr preferRelativeResize="0"/>
          <p:nvPr/>
        </p:nvPicPr>
        <p:blipFill>
          <a:blip r:embed="rId3">
            <a:alphaModFix/>
          </a:blip>
          <a:stretch>
            <a:fillRect/>
          </a:stretch>
        </p:blipFill>
        <p:spPr>
          <a:xfrm>
            <a:off x="4959025" y="1898750"/>
            <a:ext cx="3570724" cy="1346000"/>
          </a:xfrm>
          <a:prstGeom prst="rect">
            <a:avLst/>
          </a:prstGeom>
          <a:noFill/>
          <a:ln>
            <a:noFill/>
          </a:ln>
        </p:spPr>
      </p:pic>
      <p:sp>
        <p:nvSpPr>
          <p:cNvPr id="83" name="Google Shape;83;p16"/>
          <p:cNvSpPr txBox="1"/>
          <p:nvPr/>
        </p:nvSpPr>
        <p:spPr>
          <a:xfrm>
            <a:off x="6728450" y="3619500"/>
            <a:ext cx="1499100" cy="852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Caveat"/>
                <a:ea typeface="Caveat"/>
                <a:cs typeface="Caveat"/>
                <a:sym typeface="Caveat"/>
              </a:rPr>
              <a:t>The community-driven logo for PWA</a:t>
            </a:r>
            <a:endParaRPr>
              <a:latin typeface="Caveat"/>
              <a:ea typeface="Caveat"/>
              <a:cs typeface="Caveat"/>
              <a:sym typeface="Caveat"/>
            </a:endParaRPr>
          </a:p>
        </p:txBody>
      </p:sp>
      <p:sp>
        <p:nvSpPr>
          <p:cNvPr id="84" name="Google Shape;84;p16"/>
          <p:cNvSpPr/>
          <p:nvPr/>
        </p:nvSpPr>
        <p:spPr>
          <a:xfrm>
            <a:off x="6256025" y="3413750"/>
            <a:ext cx="519250" cy="440875"/>
          </a:xfrm>
          <a:custGeom>
            <a:rect b="b" l="l" r="r" t="t"/>
            <a:pathLst>
              <a:path extrusionOk="0" h="17635" w="20770">
                <a:moveTo>
                  <a:pt x="20770" y="17635"/>
                </a:moveTo>
                <a:cubicBezTo>
                  <a:pt x="18353" y="16851"/>
                  <a:pt x="9732" y="15872"/>
                  <a:pt x="6270" y="12933"/>
                </a:cubicBezTo>
                <a:cubicBezTo>
                  <a:pt x="2808" y="9994"/>
                  <a:pt x="1045" y="2156"/>
                  <a:pt x="0" y="0"/>
                </a:cubicBezTo>
              </a:path>
            </a:pathLst>
          </a:custGeom>
          <a:noFill/>
          <a:ln cap="flat" cmpd="sng" w="9525">
            <a:solidFill>
              <a:schemeClr val="dk2"/>
            </a:solidFill>
            <a:prstDash val="solid"/>
            <a:round/>
            <a:headEnd len="med" w="med" type="none"/>
            <a:tailEnd len="med" w="med" type="stealth"/>
          </a:ln>
        </p:spPr>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8" name="Shape 88"/>
        <p:cNvGrpSpPr/>
        <p:nvPr/>
      </p:nvGrpSpPr>
      <p:grpSpPr>
        <a:xfrm>
          <a:off x="0" y="0"/>
          <a:ext cx="0" cy="0"/>
          <a:chOff x="0" y="0"/>
          <a:chExt cx="0" cy="0"/>
        </a:xfrm>
      </p:grpSpPr>
      <p:sp>
        <p:nvSpPr>
          <p:cNvPr id="89" name="Google Shape;89;p1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PWA advantage</a:t>
            </a:r>
            <a:endParaRPr/>
          </a:p>
        </p:txBody>
      </p:sp>
      <p:sp>
        <p:nvSpPr>
          <p:cNvPr id="90" name="Google Shape;90;p17"/>
          <p:cNvSpPr txBox="1"/>
          <p:nvPr>
            <p:ph idx="1" type="body"/>
          </p:nvPr>
        </p:nvSpPr>
        <p:spPr>
          <a:xfrm>
            <a:off x="311700" y="1152475"/>
            <a:ext cx="5274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i="1" lang="en"/>
              <a:t>“With the additional superpowers they introduce, progressive web apps fulfil many of the expectations we have from native apps [including]: availability regardless of connection; fast load times; push notifications; homescreen shortcut; native look”</a:t>
            </a:r>
            <a:endParaRPr i="1"/>
          </a:p>
          <a:p>
            <a:pPr indent="0" lvl="0" marL="0" rtl="0" algn="r">
              <a:spcBef>
                <a:spcPts val="1600"/>
              </a:spcBef>
              <a:spcAft>
                <a:spcPts val="1600"/>
              </a:spcAft>
              <a:buNone/>
            </a:pPr>
            <a:r>
              <a:rPr lang="en" sz="1500"/>
              <a:t>Building Progressive Web Apps, by Tal Ater (O’Reilly)</a:t>
            </a:r>
            <a:endParaRPr sz="1500"/>
          </a:p>
        </p:txBody>
      </p:sp>
      <p:pic>
        <p:nvPicPr>
          <p:cNvPr id="91" name="Google Shape;91;p17"/>
          <p:cNvPicPr preferRelativeResize="0"/>
          <p:nvPr/>
        </p:nvPicPr>
        <p:blipFill>
          <a:blip r:embed="rId3">
            <a:alphaModFix/>
          </a:blip>
          <a:stretch>
            <a:fillRect/>
          </a:stretch>
        </p:blipFill>
        <p:spPr>
          <a:xfrm>
            <a:off x="5738700" y="749825"/>
            <a:ext cx="2910683" cy="382097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5" name="Shape 95"/>
        <p:cNvGrpSpPr/>
        <p:nvPr/>
      </p:nvGrpSpPr>
      <p:grpSpPr>
        <a:xfrm>
          <a:off x="0" y="0"/>
          <a:ext cx="0" cy="0"/>
          <a:chOff x="0" y="0"/>
          <a:chExt cx="0" cy="0"/>
        </a:xfrm>
      </p:grpSpPr>
      <p:sp>
        <p:nvSpPr>
          <p:cNvPr id="96" name="Google Shape;96;p1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What does ‘act like a native app’ mean?</a:t>
            </a:r>
            <a:endParaRPr/>
          </a:p>
        </p:txBody>
      </p:sp>
      <p:sp>
        <p:nvSpPr>
          <p:cNvPr id="97" name="Google Shape;97;p18"/>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Here are </a:t>
            </a:r>
            <a:r>
              <a:rPr b="1" i="1" lang="en"/>
              <a:t>some</a:t>
            </a:r>
            <a:r>
              <a:rPr lang="en"/>
              <a:t> key things PWAs can do:</a:t>
            </a:r>
            <a:endParaRPr/>
          </a:p>
          <a:p>
            <a:pPr indent="-342900" lvl="0" marL="457200" rtl="0" algn="l">
              <a:spcBef>
                <a:spcPts val="1600"/>
              </a:spcBef>
              <a:spcAft>
                <a:spcPts val="0"/>
              </a:spcAft>
              <a:buSzPts val="1800"/>
              <a:buChar char="●"/>
            </a:pPr>
            <a:r>
              <a:rPr lang="en"/>
              <a:t>be </a:t>
            </a:r>
            <a:r>
              <a:rPr b="1" lang="en"/>
              <a:t>installed</a:t>
            </a:r>
            <a:r>
              <a:rPr lang="en"/>
              <a:t>, either via the browser or via an app store. </a:t>
            </a:r>
            <a:endParaRPr/>
          </a:p>
          <a:p>
            <a:pPr indent="-317500" lvl="1" marL="914400" rtl="0" algn="l">
              <a:spcBef>
                <a:spcPts val="0"/>
              </a:spcBef>
              <a:spcAft>
                <a:spcPts val="0"/>
              </a:spcAft>
              <a:buSzPts val="1400"/>
              <a:buChar char="○"/>
            </a:pPr>
            <a:r>
              <a:rPr lang="en"/>
              <a:t>Note: Once installed they can look and feel much like a native app (with an icon and accessible via familiar discovery and launch processes for the platform etc.)</a:t>
            </a:r>
            <a:endParaRPr/>
          </a:p>
          <a:p>
            <a:pPr indent="-342900" lvl="0" marL="457200" rtl="0" algn="l">
              <a:spcBef>
                <a:spcPts val="0"/>
              </a:spcBef>
              <a:spcAft>
                <a:spcPts val="0"/>
              </a:spcAft>
              <a:buSzPts val="1800"/>
              <a:buChar char="●"/>
            </a:pPr>
            <a:r>
              <a:rPr b="1" lang="en"/>
              <a:t>load instantly</a:t>
            </a:r>
            <a:endParaRPr/>
          </a:p>
          <a:p>
            <a:pPr indent="-342900" lvl="0" marL="457200" rtl="0" algn="l">
              <a:spcBef>
                <a:spcPts val="0"/>
              </a:spcBef>
              <a:spcAft>
                <a:spcPts val="0"/>
              </a:spcAft>
              <a:buSzPts val="1800"/>
              <a:buChar char="●"/>
            </a:pPr>
            <a:r>
              <a:rPr lang="en"/>
              <a:t>work </a:t>
            </a:r>
            <a:r>
              <a:rPr b="1" lang="en"/>
              <a:t>offline</a:t>
            </a:r>
            <a:endParaRPr b="1"/>
          </a:p>
          <a:p>
            <a:pPr indent="-342900" lvl="0" marL="457200" rtl="0" algn="l">
              <a:spcBef>
                <a:spcPts val="0"/>
              </a:spcBef>
              <a:spcAft>
                <a:spcPts val="0"/>
              </a:spcAft>
              <a:buSzPts val="1800"/>
              <a:buChar char="●"/>
            </a:pPr>
            <a:r>
              <a:rPr b="1" lang="en"/>
              <a:t>run outside the browser</a:t>
            </a:r>
            <a:endParaRPr/>
          </a:p>
          <a:p>
            <a:pPr indent="-342900" lvl="0" marL="457200" rtl="0" algn="l">
              <a:spcBef>
                <a:spcPts val="0"/>
              </a:spcBef>
              <a:spcAft>
                <a:spcPts val="0"/>
              </a:spcAft>
              <a:buSzPts val="1800"/>
              <a:buChar char="●"/>
            </a:pPr>
            <a:r>
              <a:rPr b="1" lang="en"/>
              <a:t>r</a:t>
            </a:r>
            <a:r>
              <a:rPr b="1" lang="en"/>
              <a:t>e-engage users when the app is closed</a:t>
            </a:r>
            <a:r>
              <a:rPr lang="en"/>
              <a:t>, via:</a:t>
            </a:r>
            <a:endParaRPr/>
          </a:p>
          <a:p>
            <a:pPr indent="-317500" lvl="1" marL="914400" rtl="0" algn="l">
              <a:spcBef>
                <a:spcPts val="0"/>
              </a:spcBef>
              <a:spcAft>
                <a:spcPts val="0"/>
              </a:spcAft>
              <a:buSzPts val="1400"/>
              <a:buChar char="○"/>
            </a:pPr>
            <a:r>
              <a:rPr lang="en"/>
              <a:t>accepting </a:t>
            </a:r>
            <a:r>
              <a:rPr b="1" lang="en"/>
              <a:t>push messages</a:t>
            </a:r>
            <a:r>
              <a:rPr lang="en"/>
              <a:t> (incl. background data sync) </a:t>
            </a:r>
            <a:endParaRPr/>
          </a:p>
          <a:p>
            <a:pPr indent="-317500" lvl="1" marL="914400" rtl="0" algn="l">
              <a:spcBef>
                <a:spcPts val="0"/>
              </a:spcBef>
              <a:spcAft>
                <a:spcPts val="0"/>
              </a:spcAft>
              <a:buSzPts val="1400"/>
              <a:buChar char="○"/>
            </a:pPr>
            <a:r>
              <a:rPr b="1" lang="en"/>
              <a:t>raising notifications</a:t>
            </a:r>
            <a:r>
              <a:rPr lang="en"/>
              <a:t> (with badges etc.)</a:t>
            </a:r>
            <a:endParaRPr/>
          </a:p>
        </p:txBody>
      </p:sp>
      <p:sp>
        <p:nvSpPr>
          <p:cNvPr id="98" name="Google Shape;98;p18"/>
          <p:cNvSpPr txBox="1"/>
          <p:nvPr/>
        </p:nvSpPr>
        <p:spPr>
          <a:xfrm>
            <a:off x="6062275" y="3030100"/>
            <a:ext cx="2598300" cy="1623600"/>
          </a:xfrm>
          <a:prstGeom prst="rect">
            <a:avLst/>
          </a:prstGeom>
          <a:solidFill>
            <a:schemeClr val="accent4"/>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700">
                <a:solidFill>
                  <a:srgbClr val="FFFFFF"/>
                </a:solidFill>
                <a:latin typeface="Caveat"/>
                <a:ea typeface="Caveat"/>
                <a:cs typeface="Caveat"/>
                <a:sym typeface="Caveat"/>
              </a:rPr>
              <a:t>Note: </a:t>
            </a:r>
            <a:r>
              <a:rPr lang="en" sz="1700">
                <a:solidFill>
                  <a:srgbClr val="FFFFFF"/>
                </a:solidFill>
                <a:latin typeface="Caveat"/>
                <a:ea typeface="Caveat"/>
                <a:cs typeface="Caveat"/>
                <a:sym typeface="Caveat"/>
              </a:rPr>
              <a:t>what you can do with a PWA will differ by the user’s platform - hence the emphasis on ‘progressive’ in learning materials associated with PWA.</a:t>
            </a:r>
            <a:endParaRPr sz="1700">
              <a:solidFill>
                <a:srgbClr val="FFFFFF"/>
              </a:solidFill>
              <a:latin typeface="Caveat"/>
              <a:ea typeface="Caveat"/>
              <a:cs typeface="Caveat"/>
              <a:sym typeface="Caveat"/>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2" name="Shape 102"/>
        <p:cNvGrpSpPr/>
        <p:nvPr/>
      </p:nvGrpSpPr>
      <p:grpSpPr>
        <a:xfrm>
          <a:off x="0" y="0"/>
          <a:ext cx="0" cy="0"/>
          <a:chOff x="0" y="0"/>
          <a:chExt cx="0" cy="0"/>
        </a:xfrm>
      </p:grpSpPr>
      <p:sp>
        <p:nvSpPr>
          <p:cNvPr id="103" name="Google Shape;103;p19"/>
          <p:cNvSpPr txBox="1"/>
          <p:nvPr>
            <p:ph type="title"/>
          </p:nvPr>
        </p:nvSpPr>
        <p:spPr>
          <a:xfrm>
            <a:off x="311700" y="1402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i="1" lang="en"/>
              <a:t>Plus </a:t>
            </a:r>
            <a:r>
              <a:rPr lang="en"/>
              <a:t>PWAs have access to </a:t>
            </a:r>
            <a:r>
              <a:rPr i="1" lang="en"/>
              <a:t>some</a:t>
            </a:r>
            <a:r>
              <a:rPr lang="en"/>
              <a:t> native APIS, including:</a:t>
            </a:r>
            <a:endParaRPr/>
          </a:p>
        </p:txBody>
      </p:sp>
      <p:sp>
        <p:nvSpPr>
          <p:cNvPr id="104" name="Google Shape;104;p19"/>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u="sng">
                <a:solidFill>
                  <a:schemeClr val="hlink"/>
                </a:solidFill>
                <a:hlinkClick r:id="rId3"/>
              </a:rPr>
              <a:t>Push API</a:t>
            </a:r>
            <a:r>
              <a:rPr lang="en"/>
              <a:t> (allowing us to send notifications to users when the app is closed)</a:t>
            </a:r>
            <a:endParaRPr/>
          </a:p>
          <a:p>
            <a:pPr indent="-342900" lvl="0" marL="457200" rtl="0" algn="l">
              <a:spcBef>
                <a:spcPts val="0"/>
              </a:spcBef>
              <a:spcAft>
                <a:spcPts val="0"/>
              </a:spcAft>
              <a:buSzPts val="1800"/>
              <a:buChar char="●"/>
            </a:pPr>
            <a:r>
              <a:rPr lang="en"/>
              <a:t>Web Share API</a:t>
            </a:r>
            <a:endParaRPr/>
          </a:p>
          <a:p>
            <a:pPr indent="-342900" lvl="0" marL="457200" rtl="0" algn="l">
              <a:spcBef>
                <a:spcPts val="0"/>
              </a:spcBef>
              <a:spcAft>
                <a:spcPts val="0"/>
              </a:spcAft>
              <a:buSzPts val="1800"/>
              <a:buChar char="●"/>
            </a:pPr>
            <a:r>
              <a:rPr lang="en"/>
              <a:t>Web Bluetooth API</a:t>
            </a:r>
            <a:endParaRPr/>
          </a:p>
          <a:p>
            <a:pPr indent="-342900" lvl="0" marL="457200" rtl="0" algn="l">
              <a:spcBef>
                <a:spcPts val="0"/>
              </a:spcBef>
              <a:spcAft>
                <a:spcPts val="0"/>
              </a:spcAft>
              <a:buSzPts val="1800"/>
              <a:buChar char="●"/>
            </a:pPr>
            <a:r>
              <a:rPr lang="en"/>
              <a:t>Sensors (accelerometer) and geolocation</a:t>
            </a:r>
            <a:endParaRPr/>
          </a:p>
          <a:p>
            <a:pPr indent="-342900" lvl="0" marL="457200" rtl="0" algn="l">
              <a:spcBef>
                <a:spcPts val="0"/>
              </a:spcBef>
              <a:spcAft>
                <a:spcPts val="0"/>
              </a:spcAft>
              <a:buSzPts val="1800"/>
              <a:buChar char="●"/>
            </a:pPr>
            <a:r>
              <a:rPr lang="en" u="sng">
                <a:solidFill>
                  <a:schemeClr val="hlink"/>
                </a:solidFill>
                <a:hlinkClick r:id="rId4"/>
              </a:rPr>
              <a:t>MediaStream Recording API</a:t>
            </a:r>
            <a:endParaRPr/>
          </a:p>
          <a:p>
            <a:pPr indent="-342900" lvl="0" marL="457200" rtl="0" algn="l">
              <a:spcBef>
                <a:spcPts val="0"/>
              </a:spcBef>
              <a:spcAft>
                <a:spcPts val="0"/>
              </a:spcAft>
              <a:buSzPts val="1800"/>
              <a:buChar char="●"/>
            </a:pPr>
            <a:r>
              <a:rPr lang="en" u="sng">
                <a:solidFill>
                  <a:schemeClr val="hlink"/>
                </a:solidFill>
                <a:hlinkClick r:id="rId5"/>
              </a:rPr>
              <a:t>Payment Request API</a:t>
            </a:r>
            <a:r>
              <a:rPr lang="en"/>
              <a:t> </a:t>
            </a:r>
            <a:endParaRPr/>
          </a:p>
          <a:p>
            <a:pPr indent="-342900" lvl="0" marL="457200" rtl="0" algn="l">
              <a:spcBef>
                <a:spcPts val="0"/>
              </a:spcBef>
              <a:spcAft>
                <a:spcPts val="0"/>
              </a:spcAft>
              <a:buSzPts val="1800"/>
              <a:buChar char="●"/>
            </a:pPr>
            <a:r>
              <a:rPr lang="en" u="sng">
                <a:solidFill>
                  <a:schemeClr val="hlink"/>
                </a:solidFill>
                <a:hlinkClick r:id="rId6"/>
              </a:rPr>
              <a:t>Gamepad API</a:t>
            </a:r>
            <a:endParaRPr/>
          </a:p>
          <a:p>
            <a:pPr indent="-342900" lvl="0" marL="457200" rtl="0" algn="l">
              <a:spcBef>
                <a:spcPts val="0"/>
              </a:spcBef>
              <a:spcAft>
                <a:spcPts val="0"/>
              </a:spcAft>
              <a:buSzPts val="1800"/>
              <a:buChar char="●"/>
            </a:pPr>
            <a:r>
              <a:rPr lang="en" u="sng">
                <a:solidFill>
                  <a:schemeClr val="hlink"/>
                </a:solidFill>
                <a:hlinkClick r:id="rId7"/>
              </a:rPr>
              <a:t>Web RTC</a:t>
            </a:r>
            <a:r>
              <a:rPr lang="en"/>
              <a:t> (which supports things like peer-to-peer teleconferencing)</a:t>
            </a:r>
            <a:endParaRPr/>
          </a:p>
          <a:p>
            <a:pPr indent="-342900" lvl="0" marL="457200" rtl="0" algn="l">
              <a:spcBef>
                <a:spcPts val="0"/>
              </a:spcBef>
              <a:spcAft>
                <a:spcPts val="0"/>
              </a:spcAft>
              <a:buSzPts val="1800"/>
              <a:buChar char="●"/>
            </a:pPr>
            <a:r>
              <a:rPr lang="en" u="sng">
                <a:solidFill>
                  <a:schemeClr val="accent5"/>
                </a:solidFill>
                <a:hlinkClick r:id="rId8"/>
              </a:rPr>
              <a:t>WebAssembly</a:t>
            </a:r>
            <a:r>
              <a:rPr lang="en"/>
              <a:t> (a low-level language that provides languages like C++ and Rust with a compilation target for the web)</a:t>
            </a:r>
            <a:endParaRPr/>
          </a:p>
          <a:p>
            <a:pPr indent="-342900" lvl="0" marL="457200" rtl="0" algn="l">
              <a:spcBef>
                <a:spcPts val="0"/>
              </a:spcBef>
              <a:spcAft>
                <a:spcPts val="0"/>
              </a:spcAft>
              <a:buSzPts val="1800"/>
              <a:buChar char="●"/>
            </a:pPr>
            <a:r>
              <a:rPr lang="en" u="sng">
                <a:solidFill>
                  <a:schemeClr val="accent5"/>
                </a:solidFill>
                <a:hlinkClick r:id="rId9"/>
              </a:rPr>
              <a:t>WebGL</a:t>
            </a:r>
            <a:r>
              <a:rPr lang="en"/>
              <a:t> (2D and 3D graphics)</a:t>
            </a:r>
            <a:endParaRPr/>
          </a:p>
        </p:txBody>
      </p:sp>
      <p:sp>
        <p:nvSpPr>
          <p:cNvPr id="105" name="Google Shape;105;p19"/>
          <p:cNvSpPr txBox="1"/>
          <p:nvPr/>
        </p:nvSpPr>
        <p:spPr>
          <a:xfrm>
            <a:off x="5209925" y="1619325"/>
            <a:ext cx="3622500" cy="1623600"/>
          </a:xfrm>
          <a:prstGeom prst="rect">
            <a:avLst/>
          </a:prstGeom>
          <a:solidFill>
            <a:schemeClr val="accent4"/>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700">
                <a:solidFill>
                  <a:srgbClr val="FFFFFF"/>
                </a:solidFill>
                <a:latin typeface="Caveat"/>
                <a:ea typeface="Caveat"/>
                <a:cs typeface="Caveat"/>
                <a:sym typeface="Caveat"/>
              </a:rPr>
              <a:t>Just remember: </a:t>
            </a:r>
            <a:r>
              <a:rPr lang="en" sz="1700">
                <a:solidFill>
                  <a:srgbClr val="FFFFFF"/>
                </a:solidFill>
                <a:latin typeface="Caveat"/>
                <a:ea typeface="Caveat"/>
                <a:cs typeface="Caveat"/>
                <a:sym typeface="Caveat"/>
              </a:rPr>
              <a:t>a progressive enhancement approach will be essential when building these capabilities into PWA, because not all these APIs, capabilities or sensors will be available for all the places your app might run</a:t>
            </a:r>
            <a:endParaRPr sz="1700">
              <a:solidFill>
                <a:srgbClr val="FFFFFF"/>
              </a:solidFill>
              <a:latin typeface="Caveat"/>
              <a:ea typeface="Caveat"/>
              <a:cs typeface="Caveat"/>
              <a:sym typeface="Caveat"/>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9" name="Shape 109"/>
        <p:cNvGrpSpPr/>
        <p:nvPr/>
      </p:nvGrpSpPr>
      <p:grpSpPr>
        <a:xfrm>
          <a:off x="0" y="0"/>
          <a:ext cx="0" cy="0"/>
          <a:chOff x="0" y="0"/>
          <a:chExt cx="0" cy="0"/>
        </a:xfrm>
      </p:grpSpPr>
      <p:sp>
        <p:nvSpPr>
          <p:cNvPr id="110" name="Google Shape;110;p20"/>
          <p:cNvSpPr txBox="1"/>
          <p:nvPr>
            <p:ph type="title"/>
          </p:nvPr>
        </p:nvSpPr>
        <p:spPr>
          <a:xfrm>
            <a:off x="490250" y="526350"/>
            <a:ext cx="5683800" cy="4090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How does a PWA achieve this?</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4" name="Shape 114"/>
        <p:cNvGrpSpPr/>
        <p:nvPr/>
      </p:nvGrpSpPr>
      <p:grpSpPr>
        <a:xfrm>
          <a:off x="0" y="0"/>
          <a:ext cx="0" cy="0"/>
          <a:chOff x="0" y="0"/>
          <a:chExt cx="0" cy="0"/>
        </a:xfrm>
      </p:grpSpPr>
      <p:sp>
        <p:nvSpPr>
          <p:cNvPr id="115" name="Google Shape;115;p21"/>
          <p:cNvSpPr/>
          <p:nvPr/>
        </p:nvSpPr>
        <p:spPr>
          <a:xfrm>
            <a:off x="7059375" y="1533475"/>
            <a:ext cx="1865400" cy="1851600"/>
          </a:xfrm>
          <a:prstGeom prst="wedgeEllipseCallout">
            <a:avLst>
              <a:gd fmla="val 555" name="adj1"/>
              <a:gd fmla="val 63742" name="adj2"/>
            </a:avLst>
          </a:prstGeom>
          <a:solidFill>
            <a:srgbClr val="EFEFEF"/>
          </a:solidFill>
          <a:ln cap="flat" cmpd="sng" w="9525">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21"/>
          <p:cNvSpPr txBox="1"/>
          <p:nvPr>
            <p:ph type="title"/>
          </p:nvPr>
        </p:nvSpPr>
        <p:spPr>
          <a:xfrm>
            <a:off x="311700" y="2164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PWA is a design pattern that combines discrete standard specifications</a:t>
            </a:r>
            <a:endParaRPr/>
          </a:p>
        </p:txBody>
      </p:sp>
      <p:sp>
        <p:nvSpPr>
          <p:cNvPr id="117" name="Google Shape;117;p21"/>
          <p:cNvSpPr txBox="1"/>
          <p:nvPr>
            <p:ph idx="1" type="body"/>
          </p:nvPr>
        </p:nvSpPr>
        <p:spPr>
          <a:xfrm>
            <a:off x="311700" y="1303025"/>
            <a:ext cx="2776500" cy="296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i="1" lang="en" sz="1500"/>
              <a:t>“</a:t>
            </a:r>
            <a:r>
              <a:rPr i="1" lang="en" sz="1500"/>
              <a:t>There’s no standard or standards body for PWAs; a PWA is just a web app built to act a certain way. Use as much or as little PWA functionality as you want in your web apps. You can have web apps that use some PWA capabilities but aren’t PWAs and PWAs that use only some PWA capabilities.”</a:t>
            </a:r>
            <a:endParaRPr i="1" sz="1500"/>
          </a:p>
          <a:p>
            <a:pPr indent="0" lvl="0" marL="0" rtl="0" algn="r">
              <a:spcBef>
                <a:spcPts val="1600"/>
              </a:spcBef>
              <a:spcAft>
                <a:spcPts val="1600"/>
              </a:spcAft>
              <a:buNone/>
            </a:pPr>
            <a:r>
              <a:rPr b="1" lang="en" sz="1000"/>
              <a:t>Learning Progressive Web Apps</a:t>
            </a:r>
            <a:r>
              <a:rPr lang="en" sz="1000"/>
              <a:t> by by John M. Wargo (Addison Wesley 2020)</a:t>
            </a:r>
            <a:endParaRPr sz="1500"/>
          </a:p>
        </p:txBody>
      </p:sp>
      <p:sp>
        <p:nvSpPr>
          <p:cNvPr id="118" name="Google Shape;118;p21"/>
          <p:cNvSpPr txBox="1"/>
          <p:nvPr/>
        </p:nvSpPr>
        <p:spPr>
          <a:xfrm>
            <a:off x="7570575" y="3637825"/>
            <a:ext cx="1430400" cy="1434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8800">
                <a:latin typeface="Proxima Nova"/>
                <a:ea typeface="Proxima Nova"/>
                <a:cs typeface="Proxima Nova"/>
                <a:sym typeface="Proxima Nova"/>
              </a:rPr>
              <a:t>🤔</a:t>
            </a:r>
            <a:endParaRPr sz="8800">
              <a:latin typeface="Proxima Nova"/>
              <a:ea typeface="Proxima Nova"/>
              <a:cs typeface="Proxima Nova"/>
              <a:sym typeface="Proxima Nova"/>
            </a:endParaRPr>
          </a:p>
        </p:txBody>
      </p:sp>
      <p:sp>
        <p:nvSpPr>
          <p:cNvPr id="119" name="Google Shape;119;p21"/>
          <p:cNvSpPr txBox="1"/>
          <p:nvPr/>
        </p:nvSpPr>
        <p:spPr>
          <a:xfrm>
            <a:off x="7090275" y="1667700"/>
            <a:ext cx="1865400" cy="13422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None/>
            </a:pPr>
            <a:r>
              <a:rPr lang="en" sz="1300">
                <a:solidFill>
                  <a:schemeClr val="dk2"/>
                </a:solidFill>
                <a:latin typeface="Permanent Marker"/>
                <a:ea typeface="Permanent Marker"/>
                <a:cs typeface="Permanent Marker"/>
                <a:sym typeface="Permanent Marker"/>
              </a:rPr>
              <a:t>You can have web apps that use some PWA capabilities but aren’t PWAs and PWAs that use only some PWA capabilities</a:t>
            </a:r>
            <a:endParaRPr sz="900">
              <a:latin typeface="Permanent Marker"/>
              <a:ea typeface="Permanent Marker"/>
              <a:cs typeface="Permanent Marker"/>
              <a:sym typeface="Permanent Marker"/>
            </a:endParaRPr>
          </a:p>
        </p:txBody>
      </p:sp>
      <p:pic>
        <p:nvPicPr>
          <p:cNvPr id="120" name="Google Shape;120;p21"/>
          <p:cNvPicPr preferRelativeResize="0"/>
          <p:nvPr/>
        </p:nvPicPr>
        <p:blipFill rotWithShape="1">
          <a:blip r:embed="rId3">
            <a:alphaModFix/>
          </a:blip>
          <a:srcRect b="0" l="0" r="0" t="10976"/>
          <a:stretch/>
        </p:blipFill>
        <p:spPr>
          <a:xfrm>
            <a:off x="3240600" y="1432425"/>
            <a:ext cx="2473674" cy="2703625"/>
          </a:xfrm>
          <a:prstGeom prst="rect">
            <a:avLst/>
          </a:prstGeom>
          <a:noFill/>
          <a:ln>
            <a:noFill/>
          </a:ln>
          <a:effectLst>
            <a:outerShdw blurRad="57150" rotWithShape="0" algn="bl" dir="5400000" dist="19050">
              <a:srgbClr val="000000">
                <a:alpha val="50000"/>
              </a:srgbClr>
            </a:outerShdw>
          </a:effectLst>
        </p:spPr>
      </p:pic>
      <p:pic>
        <p:nvPicPr>
          <p:cNvPr id="121" name="Google Shape;121;p21"/>
          <p:cNvPicPr preferRelativeResize="0"/>
          <p:nvPr/>
        </p:nvPicPr>
        <p:blipFill>
          <a:blip r:embed="rId4">
            <a:alphaModFix/>
          </a:blip>
          <a:stretch>
            <a:fillRect/>
          </a:stretch>
        </p:blipFill>
        <p:spPr>
          <a:xfrm>
            <a:off x="4297225" y="2261650"/>
            <a:ext cx="2566225" cy="2760949"/>
          </a:xfrm>
          <a:prstGeom prst="rect">
            <a:avLst/>
          </a:prstGeom>
          <a:noFill/>
          <a:ln>
            <a:noFill/>
          </a:ln>
          <a:effectLst>
            <a:outerShdw blurRad="57150" rotWithShape="0" algn="bl" dir="5400000" dist="19050">
              <a:srgbClr val="000000">
                <a:alpha val="50000"/>
              </a:srgbClr>
            </a:outerShdw>
          </a:effectLst>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Gameday">
  <a:themeElements>
    <a:clrScheme name="Gameday">
      <a:dk1>
        <a:srgbClr val="4285F4"/>
      </a:dk1>
      <a:lt1>
        <a:srgbClr val="FFFFFF"/>
      </a:lt1>
      <a:dk2>
        <a:srgbClr val="666666"/>
      </a:dk2>
      <a:lt2>
        <a:srgbClr val="D9D9D9"/>
      </a:lt2>
      <a:accent1>
        <a:srgbClr val="455A64"/>
      </a:accent1>
      <a:accent2>
        <a:srgbClr val="607D8B"/>
      </a:accent2>
      <a:accent3>
        <a:srgbClr val="FF5722"/>
      </a:accent3>
      <a:accent4>
        <a:srgbClr val="D84315"/>
      </a:accent4>
      <a:accent5>
        <a:srgbClr val="1C3AA9"/>
      </a:accent5>
      <a:accent6>
        <a:srgbClr val="FFAB40"/>
      </a:accent6>
      <a:hlink>
        <a:srgbClr val="1C3AA9"/>
      </a:hlink>
      <a:folHlink>
        <a:srgbClr val="1C3AA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