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5143500" cx="9144000"/>
  <p:notesSz cx="6858000" cy="9144000"/>
  <p:embeddedFontLst>
    <p:embeddedFont>
      <p:font typeface="Proxima Nova"/>
      <p:regular r:id="rId33"/>
      <p:bold r:id="rId34"/>
      <p:italic r:id="rId35"/>
      <p:boldItalic r:id="rId36"/>
    </p:embeddedFont>
    <p:embeddedFont>
      <p:font typeface="Roboto"/>
      <p:regular r:id="rId37"/>
      <p:bold r:id="rId38"/>
      <p:italic r:id="rId39"/>
      <p:boldItalic r:id="rId40"/>
    </p:embeddedFont>
    <p:embeddedFont>
      <p:font typeface="Alfa Slab One"/>
      <p:regular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A93EAA6-9AEC-47D8-9A45-693B33E38835}">
  <a:tblStyle styleId="{4A93EAA6-9AEC-47D8-9A45-693B33E388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boldItalic.fntdata"/><Relationship Id="rId20" Type="http://schemas.openxmlformats.org/officeDocument/2006/relationships/slide" Target="slides/slide14.xml"/><Relationship Id="rId41" Type="http://schemas.openxmlformats.org/officeDocument/2006/relationships/font" Target="fonts/AlfaSlabOne-regular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ProximaNova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ProximaNova-italic.fntdata"/><Relationship Id="rId12" Type="http://schemas.openxmlformats.org/officeDocument/2006/relationships/slide" Target="slides/slide6.xml"/><Relationship Id="rId34" Type="http://schemas.openxmlformats.org/officeDocument/2006/relationships/font" Target="fonts/ProximaNova-bold.fntdata"/><Relationship Id="rId15" Type="http://schemas.openxmlformats.org/officeDocument/2006/relationships/slide" Target="slides/slide9.xml"/><Relationship Id="rId37" Type="http://schemas.openxmlformats.org/officeDocument/2006/relationships/font" Target="fonts/Roboto-regular.fntdata"/><Relationship Id="rId14" Type="http://schemas.openxmlformats.org/officeDocument/2006/relationships/slide" Target="slides/slide8.xml"/><Relationship Id="rId36" Type="http://schemas.openxmlformats.org/officeDocument/2006/relationships/font" Target="fonts/ProximaNova-boldItalic.fntdata"/><Relationship Id="rId17" Type="http://schemas.openxmlformats.org/officeDocument/2006/relationships/slide" Target="slides/slide11.xml"/><Relationship Id="rId39" Type="http://schemas.openxmlformats.org/officeDocument/2006/relationships/font" Target="fonts/Roboto-italic.fntdata"/><Relationship Id="rId16" Type="http://schemas.openxmlformats.org/officeDocument/2006/relationships/slide" Target="slides/slide10.xml"/><Relationship Id="rId38" Type="http://schemas.openxmlformats.org/officeDocument/2006/relationships/font" Target="fonts/Roboto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0ed9c6f8c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0ed9c6f8c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7c4f6d0f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7c4f6d0f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7d2a3c56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7d2a3c5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7d2a3c56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7d2a3c56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57d2a3c56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57d2a3c56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7d2a3c562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7d2a3c562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7d2a3c562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7d2a3c562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5648f41cb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5648f41cb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567c19c5b3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567c19c5b3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67c19c5b3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67c19c5b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6aab9823e_0_2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6aab9823e_0_2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8d6ef2cd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8d6ef2cd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8d6ef2cde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8d6ef2cde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58d6ef2cde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58d6ef2cd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8d6ef2cd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58d6ef2cd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8d6ef2cde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58d6ef2cde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8d6ef2cde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58d6ef2cde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58d6ef2cde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58d6ef2cde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6aab9823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6aab9823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6aab9823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6aab9823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62e7be10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62e7be10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6aab982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6aab982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6aab9823e_0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6aab9823e_0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50ed9c6f8c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50ed9c6f8c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8d6ef2cde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8d6ef2cd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regexr.com/4bv1d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regexr.com/4c0mr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regexr.com/4c3o5" TargetMode="External"/><Relationship Id="rId4" Type="http://schemas.openxmlformats.org/officeDocument/2006/relationships/hyperlink" Target="http://regexr.com/4c3o5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regexr.com/4cfm9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regexr.com/4cfoh" TargetMode="External"/><Relationship Id="rId4" Type="http://schemas.openxmlformats.org/officeDocument/2006/relationships/hyperlink" Target="http://regexr.com/4cfoh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regexr.com/4cu4l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regexr.com/4cu6n" TargetMode="External"/><Relationship Id="rId4" Type="http://schemas.openxmlformats.org/officeDocument/2006/relationships/hyperlink" Target="https://regexr.com/4cu79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s://regexr.com/4cu7u" TargetMode="External"/><Relationship Id="rId4" Type="http://schemas.openxmlformats.org/officeDocument/2006/relationships/hyperlink" Target="https://regexr.com/4cu7u" TargetMode="External"/><Relationship Id="rId5" Type="http://schemas.openxmlformats.org/officeDocument/2006/relationships/hyperlink" Target="https://regexr.com/4cu8m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regexr.com/4cub1" TargetMode="External"/><Relationship Id="rId4" Type="http://schemas.openxmlformats.org/officeDocument/2006/relationships/hyperlink" Target="https://regexr.com/4cub1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alf.nu/RegexGolf" TargetMode="External"/><Relationship Id="rId4" Type="http://schemas.openxmlformats.org/officeDocument/2006/relationships/hyperlink" Target="https://regexcrossword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regexr.com/4bn3k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regexr.com/4cu8v" TargetMode="External"/><Relationship Id="rId4" Type="http://schemas.openxmlformats.org/officeDocument/2006/relationships/hyperlink" Target="https://regexr.com/4cu8v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to Regular Expressions 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Workshop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5425" y="2849750"/>
            <a:ext cx="1996875" cy="199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295800" y="1455750"/>
            <a:ext cx="3715800" cy="223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character sets</a:t>
            </a:r>
            <a:endParaRPr/>
          </a:p>
        </p:txBody>
      </p:sp>
      <p:sp>
        <p:nvSpPr>
          <p:cNvPr id="121" name="Google Shape;121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regular expressions a set of characters is defined using the metacharacters </a:t>
            </a:r>
            <a:r>
              <a:rPr b="1" lang="en"/>
              <a:t>[</a:t>
            </a:r>
            <a:r>
              <a:rPr lang="en"/>
              <a:t> and </a:t>
            </a:r>
            <a:r>
              <a:rPr b="1" lang="en"/>
              <a:t>]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Everything between them is part of the set and any one of the set members must match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Here’s an example to explore this </a:t>
            </a:r>
            <a:r>
              <a:rPr lang="en" u="sng">
                <a:solidFill>
                  <a:srgbClr val="FFFFFF"/>
                </a:solidFill>
                <a:hlinkClick r:id="rId3"/>
              </a:rPr>
              <a:t>https://regexr.com/4bv1d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285700" y="17957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character set </a:t>
            </a:r>
            <a:r>
              <a:rPr lang="en">
                <a:solidFill>
                  <a:schemeClr val="dk1"/>
                </a:solidFill>
              </a:rPr>
              <a:t>ranges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7" name="Google Shape;127;p2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 addition to literal character set ranges, we can use the </a:t>
            </a:r>
            <a:r>
              <a:rPr b="1" lang="en">
                <a:solidFill>
                  <a:srgbClr val="FFFFFF"/>
                </a:solidFill>
              </a:rPr>
              <a:t>‘-’</a:t>
            </a:r>
            <a:r>
              <a:rPr lang="en">
                <a:solidFill>
                  <a:srgbClr val="FFFFFF"/>
                </a:solidFill>
              </a:rPr>
              <a:t> metacharacter to define character set ranges.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Here’s an example: </a:t>
            </a:r>
            <a:r>
              <a:rPr lang="en" u="sng">
                <a:solidFill>
                  <a:srgbClr val="FFFFFF"/>
                </a:solidFill>
                <a:hlinkClick r:id="rId3"/>
              </a:rPr>
              <a:t>https://regexr.com/4c0mr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“Anything but” matching</a:t>
            </a:r>
            <a:endParaRPr/>
          </a:p>
        </p:txBody>
      </p:sp>
      <p:sp>
        <p:nvSpPr>
          <p:cNvPr id="133" name="Google Shape;133;p24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Negating a character set using the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^ metacharacter</a:t>
            </a:r>
            <a:endParaRPr b="1"/>
          </a:p>
        </p:txBody>
      </p:sp>
      <p:sp>
        <p:nvSpPr>
          <p:cNvPr id="134" name="Google Shape;134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^ metacharacter negates all characters in a set or range.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an example: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u="sng">
                <a:solidFill>
                  <a:srgbClr val="FFFFFF"/>
                </a:solidFill>
                <a:hlinkClick r:id="rId3"/>
              </a:rPr>
              <a:t>http://</a:t>
            </a:r>
            <a:r>
              <a:rPr lang="en" u="sng">
                <a:solidFill>
                  <a:srgbClr val="FFFFFF"/>
                </a:solidFill>
                <a:hlinkClick r:id="rId4"/>
              </a:rPr>
              <a:t>regexr.com/4c3o5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closer look at metacharacters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Simple metacharacters and their usage</a:t>
            </a:r>
            <a:endParaRPr/>
          </a:p>
        </p:txBody>
      </p:sp>
      <p:graphicFrame>
        <p:nvGraphicFramePr>
          <p:cNvPr id="145" name="Google Shape;145;p26"/>
          <p:cNvGraphicFramePr/>
          <p:nvPr/>
        </p:nvGraphicFramePr>
        <p:xfrm>
          <a:off x="419300" y="1447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{4A93EAA6-9AEC-47D8-9A45-693B33E38835}</a:tableStyleId>
              </a:tblPr>
              <a:tblGrid>
                <a:gridCol w="1648475"/>
                <a:gridCol w="2556975"/>
                <a:gridCol w="1543650"/>
                <a:gridCol w="26618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Metacharacter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Purpose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Usage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Meaning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 ]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Define a set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[cm]at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‘cat’ or ‘mat’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 character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 single character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Specify a range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[0-5]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0, 1, 2, 3, 4 or 5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‘Escape’ the next character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file\.txt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file.txt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^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Negate a character set*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[^cd]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anything but ‘c’ or ‘d’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46" name="Google Shape;146;p26"/>
          <p:cNvSpPr txBox="1"/>
          <p:nvPr/>
        </p:nvSpPr>
        <p:spPr>
          <a:xfrm>
            <a:off x="419300" y="4381750"/>
            <a:ext cx="7792200" cy="3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* we won’t go into this now, but ^ has a different meaning when used outside a character set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Other</a:t>
            </a:r>
            <a:r>
              <a:rPr lang="en"/>
              <a:t> metacharacters and their usage</a:t>
            </a:r>
            <a:endParaRPr/>
          </a:p>
        </p:txBody>
      </p:sp>
      <p:graphicFrame>
        <p:nvGraphicFramePr>
          <p:cNvPr id="152" name="Google Shape;152;p27"/>
          <p:cNvGraphicFramePr/>
          <p:nvPr/>
        </p:nvGraphicFramePr>
        <p:xfrm>
          <a:off x="419300" y="1438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{4A93EAA6-9AEC-47D8-9A45-693B33E38835}</a:tableStyleId>
              </a:tblPr>
              <a:tblGrid>
                <a:gridCol w="1395975"/>
                <a:gridCol w="2920275"/>
                <a:gridCol w="387532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Metacharacter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Purpose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Notes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 whitespace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Includes tabs, spaces and carriage returns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 non-whitespace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Equivalent to </a:t>
                      </a:r>
                      <a:r>
                        <a:rPr lang="en"/>
                        <a:t>[^\f\n\r\t\v]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 digit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Equivalent to [0-9]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\D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 non-digit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Equivalent to [^0-9]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 alphanumeric and _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Equivalent t</a:t>
                      </a: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 [a-zA-Z0-9_]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\W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Match any </a:t>
                      </a:r>
                      <a:r>
                        <a:rPr b="1" lang="en"/>
                        <a:t>non </a:t>
                      </a:r>
                      <a:r>
                        <a:rPr lang="en"/>
                        <a:t>alphanumeric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Equivalent t</a:t>
                      </a: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o [^a-zA-Z0-9_]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Repeating matches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quantifiers</a:t>
            </a:r>
            <a:endParaRPr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Often we will not know how many characters are in the patterns. We can handle this uncertainty with quantifiers.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are some examples to experiment with: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https://regexr.com/4cfm9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4" name="Google Shape;164;p29"/>
          <p:cNvGraphicFramePr/>
          <p:nvPr/>
        </p:nvGraphicFramePr>
        <p:xfrm>
          <a:off x="44642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{4A93EAA6-9AEC-47D8-9A45-693B33E38835}</a:tableStyleId>
              </a:tblPr>
              <a:tblGrid>
                <a:gridCol w="1863650"/>
                <a:gridCol w="18636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Match the previous character...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+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one or more times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?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Zero or one time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*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Zero or more times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{2,4}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Two to four times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{,5}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Up to five times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Quantifiers, greed and lazyness</a:t>
            </a:r>
            <a:endParaRPr/>
          </a:p>
        </p:txBody>
      </p:sp>
      <p:sp>
        <p:nvSpPr>
          <p:cNvPr id="170" name="Google Shape;170;p30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It’s important to understand how quantifiers behave in certain circumstances</a:t>
            </a:r>
            <a:endParaRPr/>
          </a:p>
        </p:txBody>
      </p:sp>
      <p:sp>
        <p:nvSpPr>
          <p:cNvPr id="171" name="Google Shape;171;p3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default, quantifiers are </a:t>
            </a:r>
            <a:r>
              <a:rPr b="1" lang="en"/>
              <a:t>‘greedy’ </a:t>
            </a:r>
            <a:r>
              <a:rPr lang="en"/>
              <a:t>meaning that they will continue matching characters until they’re unable to consume any more. We can change this by appending a</a:t>
            </a:r>
            <a:r>
              <a:rPr b="1" lang="en"/>
              <a:t> ? </a:t>
            </a:r>
            <a:r>
              <a:rPr lang="en"/>
              <a:t>to the quantifier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Here’s an example: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</a:t>
            </a:r>
            <a:r>
              <a:rPr lang="en" u="sng">
                <a:solidFill>
                  <a:schemeClr val="hlink"/>
                </a:solidFill>
                <a:hlinkClick r:id="rId4"/>
              </a:rPr>
              <a:t>regexr.com/4cfoh</a:t>
            </a:r>
            <a:r>
              <a:rPr lang="en">
                <a:solidFill>
                  <a:srgbClr val="F0F1F2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Position matching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high-level look at Regular Expressions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word boundaries</a:t>
            </a:r>
            <a:endParaRPr/>
          </a:p>
        </p:txBody>
      </p:sp>
      <p:sp>
        <p:nvSpPr>
          <p:cNvPr id="182" name="Google Shape;182;p32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Allows us to specify that the match should be at the beginning or end of a word.</a:t>
            </a:r>
            <a:endParaRPr/>
          </a:p>
        </p:txBody>
      </p:sp>
      <p:sp>
        <p:nvSpPr>
          <p:cNvPr id="183" name="Google Shape;183;p3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\b will match a word boundary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\B will match ‘not’ a word boundary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an example: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http://regexr.com/4cu4l</a:t>
            </a:r>
            <a:r>
              <a:rPr lang="en">
                <a:solidFill>
                  <a:srgbClr val="F0F1F2"/>
                </a:solidFill>
              </a:rPr>
              <a:t> </a:t>
            </a:r>
            <a:endParaRPr>
              <a:solidFill>
                <a:srgbClr val="F0F1F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>
                <a:solidFill>
                  <a:srgbClr val="F0F1F2"/>
                </a:solidFill>
              </a:rPr>
              <a:t>Note: </a:t>
            </a:r>
            <a:r>
              <a:rPr lang="en">
                <a:solidFill>
                  <a:srgbClr val="F0F1F2"/>
                </a:solidFill>
              </a:rPr>
              <a:t>the boundary metacharacters match a position, not a character</a:t>
            </a:r>
            <a:endParaRPr>
              <a:solidFill>
                <a:srgbClr val="F0F1F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string boundaries</a:t>
            </a:r>
            <a:endParaRPr/>
          </a:p>
        </p:txBody>
      </p:sp>
      <p:sp>
        <p:nvSpPr>
          <p:cNvPr id="189" name="Google Shape;189;p33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Match based on position within the string</a:t>
            </a:r>
            <a:endParaRPr/>
          </a:p>
        </p:txBody>
      </p:sp>
      <p:sp>
        <p:nvSpPr>
          <p:cNvPr id="190" name="Google Shape;190;p33"/>
          <p:cNvSpPr txBox="1"/>
          <p:nvPr>
            <p:ph idx="2" type="body"/>
          </p:nvPr>
        </p:nvSpPr>
        <p:spPr>
          <a:xfrm>
            <a:off x="4939500" y="724200"/>
            <a:ext cx="3837000" cy="406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^ for start of string*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$ for end of string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 are some examples: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https://regexr.com/4cu6n</a:t>
            </a:r>
            <a:r>
              <a:rPr lang="en">
                <a:solidFill>
                  <a:srgbClr val="F0F1F2"/>
                </a:solidFill>
              </a:rPr>
              <a:t> - using ^</a:t>
            </a:r>
            <a:endParaRPr>
              <a:solidFill>
                <a:srgbClr val="F0F1F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0F1F2"/>
              </a:buClr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https://regexr.com/4cu79</a:t>
            </a:r>
            <a:r>
              <a:rPr lang="en">
                <a:solidFill>
                  <a:srgbClr val="F0F1F2"/>
                </a:solidFill>
              </a:rPr>
              <a:t> - adding $ and multi-line mode</a:t>
            </a:r>
            <a:endParaRPr>
              <a:solidFill>
                <a:srgbClr val="F0F1F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/>
              <a:t>Note: </a:t>
            </a:r>
            <a:r>
              <a:rPr lang="en" sz="1200"/>
              <a:t>we’ve seen the ^ metacharacter before. It’s one of several characters that can have a different meaning depending on context.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0F1F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Sub-expressions and backreferences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5"/>
          <p:cNvSpPr txBox="1"/>
          <p:nvPr>
            <p:ph type="title"/>
          </p:nvPr>
        </p:nvSpPr>
        <p:spPr>
          <a:xfrm>
            <a:off x="104825" y="1375600"/>
            <a:ext cx="43260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Grouping with sub-expressions</a:t>
            </a:r>
            <a:endParaRPr/>
          </a:p>
        </p:txBody>
      </p:sp>
      <p:sp>
        <p:nvSpPr>
          <p:cNvPr id="201" name="Google Shape;201;p35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our own ‘parts’ of a match</a:t>
            </a:r>
            <a:endParaRPr/>
          </a:p>
        </p:txBody>
      </p:sp>
      <p:sp>
        <p:nvSpPr>
          <p:cNvPr id="202" name="Google Shape;202;p3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Sub-expressions allow us to group parts of an expression so that they are treated as a single entity (for </a:t>
            </a:r>
            <a:r>
              <a:rPr b="1" lang="en"/>
              <a:t>quantification</a:t>
            </a:r>
            <a:r>
              <a:rPr lang="en"/>
              <a:t> purposes or to be clear about </a:t>
            </a:r>
            <a:r>
              <a:rPr b="1" lang="en"/>
              <a:t>alternation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 simple example: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</a:t>
            </a:r>
            <a:r>
              <a:rPr lang="en" u="sng">
                <a:solidFill>
                  <a:schemeClr val="hlink"/>
                </a:solidFill>
                <a:hlinkClick r:id="rId4"/>
              </a:rPr>
              <a:t>regexr.com/4cu7u</a:t>
            </a:r>
            <a:r>
              <a:rPr lang="en">
                <a:solidFill>
                  <a:srgbClr val="F0F1F2"/>
                </a:solidFill>
              </a:rPr>
              <a:t> </a:t>
            </a:r>
            <a:endParaRPr>
              <a:solidFill>
                <a:srgbClr val="F0F1F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0F1F2"/>
                </a:solidFill>
              </a:rPr>
              <a:t>And here’s a common alternation ‘gotcha’: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https://regexr.com/4cu8m</a:t>
            </a:r>
            <a:r>
              <a:rPr lang="en">
                <a:solidFill>
                  <a:srgbClr val="F0F1F2"/>
                </a:solidFill>
              </a:rPr>
              <a:t> </a:t>
            </a:r>
            <a:endParaRPr>
              <a:solidFill>
                <a:srgbClr val="F0F1F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/>
          <p:nvPr>
            <p:ph type="title"/>
          </p:nvPr>
        </p:nvSpPr>
        <p:spPr>
          <a:xfrm>
            <a:off x="104825" y="1375600"/>
            <a:ext cx="43260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back-references</a:t>
            </a:r>
            <a:endParaRPr/>
          </a:p>
        </p:txBody>
      </p:sp>
      <p:sp>
        <p:nvSpPr>
          <p:cNvPr id="208" name="Google Shape;208;p3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 references - as the name suggests - allows us to capture a match and refer back to what was matched. This is incredibly powerful: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an example: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</a:t>
            </a:r>
            <a:r>
              <a:rPr lang="en" u="sng">
                <a:solidFill>
                  <a:schemeClr val="hlink"/>
                </a:solidFill>
                <a:hlinkClick r:id="rId4"/>
              </a:rPr>
              <a:t>regexr.com/4cub1</a:t>
            </a:r>
            <a:r>
              <a:rPr lang="en">
                <a:solidFill>
                  <a:srgbClr val="F0F1F2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That’s all… for now.</a:t>
            </a:r>
            <a:endParaRPr/>
          </a:p>
        </p:txBody>
      </p:sp>
      <p:sp>
        <p:nvSpPr>
          <p:cNvPr id="214" name="Google Shape;214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session was intended to be an </a:t>
            </a:r>
            <a:r>
              <a:rPr i="1" lang="en"/>
              <a:t>introduction </a:t>
            </a:r>
            <a:r>
              <a:rPr lang="en"/>
              <a:t>to Regular Expressions. While we’ve covered quite a bit of ground, there are some areas we’ve not covered but I hope this has at least provided a starting point.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 love Regular Expressions, so would be absolutely delighted to help you solve any pattern matching problems you come across.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 are some useful and fun resources to play with: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Regex Golf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https://alf.nu/RegexGolf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Regex Crossword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https://regexcrossword.com/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8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can we do with RegEx? 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5782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“Regular expressions are the key to powerful, flexible, and efficient text processing. </a:t>
            </a:r>
            <a:r>
              <a:rPr b="1" lang="en"/>
              <a:t>Regular expressions themselves... allow you to describe and parse text</a:t>
            </a:r>
            <a:r>
              <a:rPr lang="en"/>
              <a:t>. With </a:t>
            </a:r>
            <a:r>
              <a:rPr b="1" lang="en"/>
              <a:t>additional support provided by the particular tool being used</a:t>
            </a:r>
            <a:r>
              <a:rPr lang="en"/>
              <a:t>, regular expressions can </a:t>
            </a:r>
            <a:r>
              <a:rPr b="1" lang="en"/>
              <a:t>add, remove, isolate, and generally fold, spindle, and mutilate</a:t>
            </a:r>
            <a:r>
              <a:rPr lang="en"/>
              <a:t> all kinds of text and data.”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 sz="1400"/>
              <a:t>Mastering Regular Expressions, 3rd Edition</a:t>
            </a:r>
            <a:endParaRPr i="1" sz="14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015640"/>
            <a:ext cx="9144000" cy="115192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7750051" y="2186690"/>
            <a:ext cx="10752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The too being used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5950088" y="2186690"/>
            <a:ext cx="1075200" cy="52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Regular Expression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73" name="Google Shape;73;p15"/>
          <p:cNvGrpSpPr/>
          <p:nvPr/>
        </p:nvGrpSpPr>
        <p:grpSpPr>
          <a:xfrm>
            <a:off x="6469022" y="1224655"/>
            <a:ext cx="2356235" cy="2355474"/>
            <a:chOff x="2961500" y="961400"/>
            <a:chExt cx="3221100" cy="3220500"/>
          </a:xfrm>
        </p:grpSpPr>
        <p:sp>
          <p:nvSpPr>
            <p:cNvPr id="74" name="Google Shape;74;p15"/>
            <p:cNvSpPr/>
            <p:nvPr/>
          </p:nvSpPr>
          <p:spPr>
            <a:xfrm>
              <a:off x="2961500" y="961400"/>
              <a:ext cx="3221100" cy="3220500"/>
            </a:xfrm>
            <a:prstGeom prst="ellipse">
              <a:avLst/>
            </a:prstGeom>
            <a:solidFill>
              <a:srgbClr val="B02C2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5"/>
            <p:cNvSpPr txBox="1"/>
            <p:nvPr/>
          </p:nvSpPr>
          <p:spPr>
            <a:xfrm>
              <a:off x="3782900" y="1200950"/>
              <a:ext cx="1578000" cy="74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The tool we’re using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6843952" y="1974194"/>
            <a:ext cx="1606155" cy="1605935"/>
            <a:chOff x="3474050" y="1986200"/>
            <a:chExt cx="2195700" cy="2195700"/>
          </a:xfrm>
        </p:grpSpPr>
        <p:sp>
          <p:nvSpPr>
            <p:cNvPr id="77" name="Google Shape;77;p15"/>
            <p:cNvSpPr/>
            <p:nvPr/>
          </p:nvSpPr>
          <p:spPr>
            <a:xfrm>
              <a:off x="3474050" y="1986200"/>
              <a:ext cx="2195700" cy="2195700"/>
            </a:xfrm>
            <a:prstGeom prst="ellipse">
              <a:avLst/>
            </a:prstGeom>
            <a:solidFill>
              <a:srgbClr val="D8382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15"/>
            <p:cNvSpPr txBox="1"/>
            <p:nvPr/>
          </p:nvSpPr>
          <p:spPr>
            <a:xfrm>
              <a:off x="3833274" y="2817050"/>
              <a:ext cx="1477200" cy="53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Regular expressions</a:t>
              </a:r>
              <a:endParaRPr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 we use them?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many places we can use Regular Expressions including: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 host programming language </a:t>
            </a:r>
            <a:r>
              <a:rPr lang="en"/>
              <a:t>- support is either included in the Standard Library (Python etc.) or built into the syntax (Perl, JavaScript etc.) of modern languages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IDEs </a:t>
            </a:r>
            <a:r>
              <a:rPr lang="en"/>
              <a:t>and </a:t>
            </a:r>
            <a:r>
              <a:rPr b="1" lang="en"/>
              <a:t>t</a:t>
            </a:r>
            <a:r>
              <a:rPr b="1" lang="en"/>
              <a:t>ext editors </a:t>
            </a:r>
            <a:r>
              <a:rPr lang="en"/>
              <a:t>(very handy for ‘find’ and ‘find and replace’ operations)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the </a:t>
            </a:r>
            <a:r>
              <a:rPr b="1" lang="en"/>
              <a:t>command line</a:t>
            </a:r>
            <a:r>
              <a:rPr lang="en"/>
              <a:t> (using Unix tools like grep)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...and lots of other places where there’s a need to search text.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they look like?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Regular expressions are sequences of characters that </a:t>
            </a:r>
            <a:r>
              <a:rPr b="1" lang="en"/>
              <a:t>define a search pattern</a:t>
            </a:r>
            <a:r>
              <a:rPr lang="en"/>
              <a:t>. </a:t>
            </a:r>
            <a:r>
              <a:rPr lang="en"/>
              <a:t>The characters in a regular expression may be: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literal</a:t>
            </a:r>
            <a:r>
              <a:rPr lang="en"/>
              <a:t> (actual text), 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metacharacters</a:t>
            </a:r>
            <a:r>
              <a:rPr lang="en"/>
              <a:t> (special characters with special meanings)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 simple example RegEx that makes use of the the ‘d’ and ‘g’ literal characters and the ‘.’ metacharacter: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/d</a:t>
            </a:r>
            <a:r>
              <a:rPr b="1" lang="en">
                <a:highlight>
                  <a:srgbClr val="FFD966"/>
                </a:highlight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g/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matches ‘dig’, ‘dog’, ‘dzg’, etc...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different ‘flavours’ of RegEx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152475"/>
            <a:ext cx="8227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ways regular expressions are implemented is not always ‘regular’.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We’ve got BRE (Basic Regular Expressions), ERE (Extended Regular Expressions), PCRE (Perl Compatible Regular Expressions)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Different tools will use different ‘flavours’ (some, like PHP, support multiple).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I</a:t>
            </a:r>
            <a:r>
              <a:rPr b="1" lang="en"/>
              <a:t>f something’s not working, it might be that the particular tool you’re using doesn’t support the RegEx feature you’re trying to use. JavaScript, for example, doesn’t support ‘lookbehinds’ - as I learned when first trying to use them!</a:t>
            </a:r>
            <a:endParaRPr b="1"/>
          </a:p>
        </p:txBody>
      </p:sp>
      <p:sp>
        <p:nvSpPr>
          <p:cNvPr id="97" name="Google Shape;97;p18"/>
          <p:cNvSpPr txBox="1"/>
          <p:nvPr/>
        </p:nvSpPr>
        <p:spPr>
          <a:xfrm>
            <a:off x="7106725" y="2581877"/>
            <a:ext cx="1080572" cy="39056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Regular expression</a:t>
            </a:r>
            <a:endParaRPr sz="1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start using them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275600" y="1566900"/>
            <a:ext cx="4045200" cy="200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Matching single characters</a:t>
            </a:r>
            <a:endParaRPr/>
          </a:p>
        </p:txBody>
      </p:sp>
      <p:sp>
        <p:nvSpPr>
          <p:cNvPr id="108" name="Google Shape;108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Here’s an </a:t>
            </a:r>
            <a:r>
              <a:rPr lang="en" u="sng">
                <a:solidFill>
                  <a:schemeClr val="lt2"/>
                </a:solidFill>
                <a:hlinkClick r:id="rId3"/>
              </a:rPr>
              <a:t>example</a:t>
            </a:r>
            <a:r>
              <a:rPr lang="en"/>
              <a:t> </a:t>
            </a:r>
            <a:r>
              <a:rPr lang="en"/>
              <a:t>to explore: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Matching single literal characters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Regex ‘flags’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Using a ‘.’ metacharacter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Escaping characters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alternation</a:t>
            </a:r>
            <a:endParaRPr/>
          </a:p>
        </p:txBody>
      </p:sp>
      <p:sp>
        <p:nvSpPr>
          <p:cNvPr id="114" name="Google Shape;114;p21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alternation to match either </a:t>
            </a:r>
            <a:r>
              <a:rPr i="1" lang="en"/>
              <a:t>A </a:t>
            </a:r>
            <a:r>
              <a:rPr lang="en"/>
              <a:t>or </a:t>
            </a:r>
            <a:r>
              <a:rPr i="1" lang="en"/>
              <a:t>B</a:t>
            </a:r>
            <a:endParaRPr i="1"/>
          </a:p>
        </p:txBody>
      </p:sp>
      <p:sp>
        <p:nvSpPr>
          <p:cNvPr id="115" name="Google Shape;11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</a:t>
            </a:r>
            <a:r>
              <a:rPr b="1" lang="en"/>
              <a:t> </a:t>
            </a:r>
            <a:r>
              <a:rPr lang="en"/>
              <a:t>‘pipe’ </a:t>
            </a:r>
            <a:r>
              <a:rPr lang="en"/>
              <a:t>character provides alternation in Regular Expressions.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Here’s a very simple example: 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</a:t>
            </a:r>
            <a:r>
              <a:rPr lang="en" u="sng">
                <a:solidFill>
                  <a:schemeClr val="hlink"/>
                </a:solidFill>
                <a:hlinkClick r:id="rId4"/>
              </a:rPr>
              <a:t>regexr.com/4cu8v</a:t>
            </a:r>
            <a:r>
              <a:rPr lang="en">
                <a:solidFill>
                  <a:srgbClr val="F0F1F2"/>
                </a:solidFill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