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  <p:embeddedFont>
      <p:font typeface="Roboto"/>
      <p:regular r:id="rId18"/>
      <p:bold r:id="rId19"/>
      <p:italic r:id="rId20"/>
      <p:boldItalic r:id="rId21"/>
    </p:embeddedFont>
    <p:embeddedFont>
      <p:font typeface="Alfa Slab One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jPZpTNxEaPQVgV7f9V9A28KxzJ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7.xml"/><Relationship Id="rId22" Type="http://schemas.openxmlformats.org/officeDocument/2006/relationships/font" Target="fonts/AlfaSlabOne-regular.fntdata"/><Relationship Id="rId10" Type="http://schemas.openxmlformats.org/officeDocument/2006/relationships/slide" Target="slides/slide6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slide" Target="slides/slide1.xml"/><Relationship Id="rId19" Type="http://schemas.openxmlformats.org/officeDocument/2006/relationships/font" Target="fonts/Roboto-bold.fntdata"/><Relationship Id="rId6" Type="http://schemas.openxmlformats.org/officeDocument/2006/relationships/slide" Target="slides/slide2.xml"/><Relationship Id="rId18" Type="http://schemas.openxmlformats.org/officeDocument/2006/relationships/font" Target="fonts/Robot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11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11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11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20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1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"/>
              <a:t>Good commit messages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Lead Front End Developer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</a:pPr>
            <a:r>
              <a:rPr lang="en"/>
              <a:t>Why they matter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387900" y="555600"/>
            <a:ext cx="2808000" cy="146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They communicate the context of a change</a:t>
            </a:r>
            <a:endParaRPr/>
          </a:p>
        </p:txBody>
      </p:sp>
      <p:sp>
        <p:nvSpPr>
          <p:cNvPr id="68" name="Google Shape;68;p3"/>
          <p:cNvSpPr txBox="1"/>
          <p:nvPr>
            <p:ph idx="1" type="body"/>
          </p:nvPr>
        </p:nvSpPr>
        <p:spPr>
          <a:xfrm>
            <a:off x="387900" y="2211753"/>
            <a:ext cx="3147900" cy="2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i="1" lang="en"/>
              <a:t>“The contributors to these repositories know that a well-crafted Git commit message is </a:t>
            </a:r>
            <a:r>
              <a:rPr b="1" i="1" lang="en"/>
              <a:t>the best way to communicate context about a change to fellow developers</a:t>
            </a:r>
            <a:r>
              <a:rPr i="1" lang="en"/>
              <a:t> (and indeed to their future selves). A diff will tell you </a:t>
            </a:r>
            <a:r>
              <a:rPr b="1" i="1" lang="en"/>
              <a:t>what</a:t>
            </a:r>
            <a:r>
              <a:rPr i="1" lang="en"/>
              <a:t> changed, but </a:t>
            </a:r>
            <a:r>
              <a:rPr b="1" i="1" lang="en" u="sng"/>
              <a:t>only the commit message can properly tell you why</a:t>
            </a:r>
            <a:r>
              <a:rPr i="1" lang="en"/>
              <a:t>.”</a:t>
            </a:r>
            <a:endParaRPr i="1"/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Chris Beams. “How to Write a Git Commit Message”</a:t>
            </a:r>
            <a:endParaRPr/>
          </a:p>
        </p:txBody>
      </p:sp>
      <p:pic>
        <p:nvPicPr>
          <p:cNvPr id="69" name="Google Shape;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8200" y="304800"/>
            <a:ext cx="5303398" cy="4518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490250" y="526350"/>
            <a:ext cx="7790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2200">
                <a:solidFill>
                  <a:srgbClr val="C9DAF8"/>
                </a:solidFill>
              </a:rPr>
              <a:t>Re-establishing the context of a piece of code is wasteful. We can’t avoid it completely, so our efforts should go to reducing it [as much] as possible. Commit messages can do exactly that and as a result, </a:t>
            </a:r>
            <a:r>
              <a:rPr lang="en" sz="2200"/>
              <a:t>a commit message shows whether a developer is a good collaborator.</a:t>
            </a:r>
            <a:endParaRPr sz="2200"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2200"/>
              <a:t>Peter Hutterer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What’s the point: a vicious cycle</a:t>
            </a:r>
            <a:endParaRPr/>
          </a:p>
        </p:txBody>
      </p:sp>
      <p:grpSp>
        <p:nvGrpSpPr>
          <p:cNvPr id="80" name="Google Shape;80;p5"/>
          <p:cNvGrpSpPr/>
          <p:nvPr/>
        </p:nvGrpSpPr>
        <p:grpSpPr>
          <a:xfrm>
            <a:off x="5315501" y="1240958"/>
            <a:ext cx="3175200" cy="3175200"/>
            <a:chOff x="2820225" y="891450"/>
            <a:chExt cx="3175200" cy="3175200"/>
          </a:xfrm>
        </p:grpSpPr>
        <p:sp>
          <p:nvSpPr>
            <p:cNvPr id="81" name="Google Shape;81;p5"/>
            <p:cNvSpPr/>
            <p:nvPr/>
          </p:nvSpPr>
          <p:spPr>
            <a:xfrm rot="10800000">
              <a:off x="2820225" y="891450"/>
              <a:ext cx="3175200" cy="3175200"/>
            </a:xfrm>
            <a:prstGeom prst="blockArc">
              <a:avLst>
                <a:gd fmla="val 5399801" name="adj1"/>
                <a:gd fmla="val 3012680" name="adj2"/>
                <a:gd fmla="val 6939" name="adj3"/>
              </a:avLst>
            </a:prstGeom>
            <a:solidFill>
              <a:srgbClr val="83E3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5"/>
            <p:cNvSpPr/>
            <p:nvPr/>
          </p:nvSpPr>
          <p:spPr>
            <a:xfrm rot="10800000">
              <a:off x="3175023" y="1179900"/>
              <a:ext cx="450600" cy="450600"/>
            </a:xfrm>
            <a:prstGeom prst="rtTriangle">
              <a:avLst/>
            </a:prstGeom>
            <a:solidFill>
              <a:srgbClr val="83E3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5"/>
          <p:cNvSpPr/>
          <p:nvPr/>
        </p:nvSpPr>
        <p:spPr>
          <a:xfrm>
            <a:off x="6762525" y="1406125"/>
            <a:ext cx="2145900" cy="1205100"/>
          </a:xfrm>
          <a:prstGeom prst="roundRect">
            <a:avLst>
              <a:gd fmla="val 76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We don’t get value from our commit history because it’s unstructured and inconsistent,</a:t>
            </a:r>
            <a:endParaRPr b="0" i="0" sz="1200" u="none" cap="none" strike="noStrike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4901200" y="3026250"/>
            <a:ext cx="2145900" cy="1053900"/>
          </a:xfrm>
          <a:prstGeom prst="roundRect">
            <a:avLst>
              <a:gd fmla="val 76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We don’t put effort into our commits because we don’t get value from them</a:t>
            </a:r>
            <a:endParaRPr b="0" i="0" sz="1200" u="none" cap="none" strike="noStrike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85" name="Google Shape;85;p5"/>
          <p:cNvSpPr txBox="1"/>
          <p:nvPr/>
        </p:nvSpPr>
        <p:spPr>
          <a:xfrm>
            <a:off x="438900" y="1281150"/>
            <a:ext cx="3933900" cy="34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“A project’s long-term success rests (among other things) on its maintainability, and a maintainer has few tools more powerful than his project’s log. It’s worth taking the time to learn how to care for one properly. What may be a hassle at first soon becomes habit, and eventually a source of pride and productivity for all involved.”</a:t>
            </a:r>
            <a:endParaRPr b="0" i="1" sz="1400" u="none" cap="none" strike="noStrike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Chris Beams. “How to Write a Git Commit Message”</a:t>
            </a:r>
            <a:endParaRPr b="0" i="0" sz="1400" u="none" cap="none" strike="noStrike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6" name="Google Shape;86;p5"/>
          <p:cNvSpPr txBox="1"/>
          <p:nvPr/>
        </p:nvSpPr>
        <p:spPr>
          <a:xfrm>
            <a:off x="373900" y="4535425"/>
            <a:ext cx="681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666666"/>
                </a:solidFill>
                <a:latin typeface="Alfa Slab One"/>
                <a:ea typeface="Alfa Slab One"/>
                <a:cs typeface="Alfa Slab One"/>
                <a:sym typeface="Alfa Slab One"/>
              </a:rPr>
              <a:t>But this can easily be flipped into </a:t>
            </a:r>
            <a:r>
              <a:rPr b="0" i="0" lang="en" sz="1400" u="none" cap="none" strike="noStrike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a virtuous cycle</a:t>
            </a:r>
            <a:endParaRPr b="0" i="0" sz="1400" u="none" cap="none" strike="noStrike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Git has many really useful tools that rely upon a well maintained log</a:t>
            </a:r>
            <a:endParaRPr/>
          </a:p>
        </p:txBody>
      </p:sp>
      <p:sp>
        <p:nvSpPr>
          <p:cNvPr id="92" name="Google Shape;92;p6"/>
          <p:cNvSpPr txBox="1"/>
          <p:nvPr>
            <p:ph idx="1" type="body"/>
          </p:nvPr>
        </p:nvSpPr>
        <p:spPr>
          <a:xfrm>
            <a:off x="311700" y="1682500"/>
            <a:ext cx="8520600" cy="28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Blame* </a:t>
            </a:r>
            <a:r>
              <a:rPr lang="en"/>
              <a:t>- show what revision and author last modified each line of a file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Revert</a:t>
            </a:r>
            <a:r>
              <a:rPr lang="en"/>
              <a:t> - given one or more existing commits, revert the changes that the related patches introduce, and record some new commits that record them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Rebase</a:t>
            </a:r>
            <a:r>
              <a:rPr lang="en"/>
              <a:t> - re-apply commits on top of another base commit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Log</a:t>
            </a:r>
            <a:r>
              <a:rPr lang="en"/>
              <a:t> (incl. --oneline --graph --decorate)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Shortlog</a:t>
            </a:r>
            <a:r>
              <a:rPr lang="en"/>
              <a:t> - summarises the log in a format suitable for release announcements</a:t>
            </a:r>
            <a:endParaRPr/>
          </a:p>
        </p:txBody>
      </p:sp>
      <p:sp>
        <p:nvSpPr>
          <p:cNvPr id="93" name="Google Shape;93;p6"/>
          <p:cNvSpPr txBox="1"/>
          <p:nvPr/>
        </p:nvSpPr>
        <p:spPr>
          <a:xfrm>
            <a:off x="311700" y="4315975"/>
            <a:ext cx="8694000" cy="3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*like the name ‘git’, I believe the intention here is to be humorous. When accompanied by meaningful commit messages Git Blame becomes incredibly useful for understanding the context of a particular change.</a:t>
            </a:r>
            <a:endParaRPr b="0" i="0" sz="12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</a:pPr>
            <a:r>
              <a:rPr lang="en"/>
              <a:t>What they are</a:t>
            </a:r>
            <a:endParaRPr/>
          </a:p>
        </p:txBody>
      </p:sp>
      <p:sp>
        <p:nvSpPr>
          <p:cNvPr id="99" name="Google Shape;99;p7"/>
          <p:cNvSpPr/>
          <p:nvPr/>
        </p:nvSpPr>
        <p:spPr>
          <a:xfrm>
            <a:off x="5524500" y="739675"/>
            <a:ext cx="2901600" cy="29016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A well maintained project log</a:t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0" name="Google Shape;100;p7"/>
          <p:cNvSpPr/>
          <p:nvPr/>
        </p:nvSpPr>
        <p:spPr>
          <a:xfrm>
            <a:off x="6008625" y="889000"/>
            <a:ext cx="1934400" cy="19344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Good commits</a:t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p7"/>
          <p:cNvSpPr/>
          <p:nvPr/>
        </p:nvSpPr>
        <p:spPr>
          <a:xfrm>
            <a:off x="3100575" y="705075"/>
            <a:ext cx="1970700" cy="92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Good commits are </a:t>
            </a:r>
            <a:r>
              <a:rPr b="0" i="1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 of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well maintained project log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7"/>
          <p:cNvCxnSpPr>
            <a:stCxn id="101" idx="3"/>
            <a:endCxn id="100" idx="2"/>
          </p:cNvCxnSpPr>
          <p:nvPr/>
        </p:nvCxnSpPr>
        <p:spPr>
          <a:xfrm>
            <a:off x="5071275" y="1166175"/>
            <a:ext cx="937500" cy="690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The 7 rules of a good commit message</a:t>
            </a:r>
            <a:endParaRPr/>
          </a:p>
        </p:txBody>
      </p:sp>
      <p:sp>
        <p:nvSpPr>
          <p:cNvPr id="108" name="Google Shape;108;p8"/>
          <p:cNvSpPr txBox="1"/>
          <p:nvPr>
            <p:ph idx="1" type="body"/>
          </p:nvPr>
        </p:nvSpPr>
        <p:spPr>
          <a:xfrm>
            <a:off x="311700" y="1490875"/>
            <a:ext cx="25086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Separate subject from body with a blank line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Limit the subject line to 50 characters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Capitalize the subject line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Do not end the subject line with a period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Use the imperative mood in the subject line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/>
              <a:t>Wrap the body at 72 characters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/>
              <a:t>Use the body to explain </a:t>
            </a:r>
            <a:r>
              <a:rPr b="1" i="1" lang="en"/>
              <a:t>what </a:t>
            </a:r>
            <a:r>
              <a:rPr b="1" lang="en"/>
              <a:t>and </a:t>
            </a:r>
            <a:r>
              <a:rPr b="1" i="1" lang="en"/>
              <a:t>why </a:t>
            </a:r>
            <a:r>
              <a:rPr b="1" lang="en"/>
              <a:t>rather than how</a:t>
            </a:r>
            <a:endParaRPr b="1"/>
          </a:p>
        </p:txBody>
      </p:sp>
      <p:pic>
        <p:nvPicPr>
          <p:cNvPr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9700" y="381000"/>
            <a:ext cx="5719503" cy="4471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/>
          <p:nvPr>
            <p:ph type="title"/>
          </p:nvPr>
        </p:nvSpPr>
        <p:spPr>
          <a:xfrm>
            <a:off x="311700" y="555600"/>
            <a:ext cx="44838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My personal hierarchy of commit ‘goodness’ needs</a:t>
            </a:r>
            <a:endParaRPr/>
          </a:p>
        </p:txBody>
      </p:sp>
      <p:grpSp>
        <p:nvGrpSpPr>
          <p:cNvPr id="115" name="Google Shape;115;p9"/>
          <p:cNvGrpSpPr/>
          <p:nvPr/>
        </p:nvGrpSpPr>
        <p:grpSpPr>
          <a:xfrm>
            <a:off x="4731550" y="1275507"/>
            <a:ext cx="3820529" cy="747300"/>
            <a:chOff x="4530625" y="1206568"/>
            <a:chExt cx="3820529" cy="747300"/>
          </a:xfrm>
        </p:grpSpPr>
        <p:cxnSp>
          <p:nvCxnSpPr>
            <p:cNvPr id="116" name="Google Shape;116;p9"/>
            <p:cNvCxnSpPr/>
            <p:nvPr/>
          </p:nvCxnSpPr>
          <p:spPr>
            <a:xfrm>
              <a:off x="4530625" y="1582195"/>
              <a:ext cx="1652700" cy="0"/>
            </a:xfrm>
            <a:prstGeom prst="straightConnector1">
              <a:avLst/>
            </a:prstGeom>
            <a:noFill/>
            <a:ln cap="flat" cmpd="sng" w="9525">
              <a:solidFill>
                <a:srgbClr val="BDBDBD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7" name="Google Shape;117;p9"/>
            <p:cNvSpPr/>
            <p:nvPr/>
          </p:nvSpPr>
          <p:spPr>
            <a:xfrm>
              <a:off x="6014671" y="1481782"/>
              <a:ext cx="198600" cy="198300"/>
            </a:xfrm>
            <a:prstGeom prst="ellipse">
              <a:avLst/>
            </a:prstGeom>
            <a:solidFill>
              <a:srgbClr val="701C7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9"/>
            <p:cNvSpPr txBox="1"/>
            <p:nvPr/>
          </p:nvSpPr>
          <p:spPr>
            <a:xfrm>
              <a:off x="5990215" y="1423765"/>
              <a:ext cx="247500" cy="31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9"/>
            <p:cNvSpPr txBox="1"/>
            <p:nvPr/>
          </p:nvSpPr>
          <p:spPr>
            <a:xfrm>
              <a:off x="6223854" y="1206568"/>
              <a:ext cx="21273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Subject: capitalize and no full stop</a:t>
              </a:r>
              <a:endParaRPr b="1" i="0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20" name="Google Shape;120;p9"/>
          <p:cNvCxnSpPr/>
          <p:nvPr/>
        </p:nvCxnSpPr>
        <p:spPr>
          <a:xfrm>
            <a:off x="5265375" y="2581964"/>
            <a:ext cx="1119000" cy="0"/>
          </a:xfrm>
          <a:prstGeom prst="straightConnector1">
            <a:avLst/>
          </a:prstGeom>
          <a:noFill/>
          <a:ln cap="flat" cmpd="sng" w="9525">
            <a:solidFill>
              <a:srgbClr val="BDBDB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9"/>
          <p:cNvSpPr/>
          <p:nvPr/>
        </p:nvSpPr>
        <p:spPr>
          <a:xfrm>
            <a:off x="6215596" y="2475777"/>
            <a:ext cx="198600" cy="198300"/>
          </a:xfrm>
          <a:prstGeom prst="ellipse">
            <a:avLst/>
          </a:prstGeom>
          <a:solidFill>
            <a:srgbClr val="761E8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9"/>
          <p:cNvSpPr txBox="1"/>
          <p:nvPr/>
        </p:nvSpPr>
        <p:spPr>
          <a:xfrm>
            <a:off x="6192615" y="2416923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9"/>
          <p:cNvSpPr txBox="1"/>
          <p:nvPr/>
        </p:nvSpPr>
        <p:spPr>
          <a:xfrm>
            <a:off x="582154" y="2921539"/>
            <a:ext cx="21273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Separate subject from body with a blank line</a:t>
            </a:r>
            <a:endParaRPr b="1" i="0" sz="12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Where the commit warrants a bit more explanation, ensuring there is a blank line between subject and the detail will help the formatting of several Git tools</a:t>
            </a:r>
            <a:endParaRPr b="0" i="0" sz="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4" name="Google Shape;124;p9"/>
          <p:cNvCxnSpPr/>
          <p:nvPr/>
        </p:nvCxnSpPr>
        <p:spPr>
          <a:xfrm>
            <a:off x="5775075" y="3653743"/>
            <a:ext cx="609300" cy="0"/>
          </a:xfrm>
          <a:prstGeom prst="straightConnector1">
            <a:avLst/>
          </a:prstGeom>
          <a:noFill/>
          <a:ln cap="flat" cmpd="sng" w="9525">
            <a:solidFill>
              <a:srgbClr val="BDBDB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5" name="Google Shape;125;p9"/>
          <p:cNvSpPr/>
          <p:nvPr/>
        </p:nvSpPr>
        <p:spPr>
          <a:xfrm>
            <a:off x="6215596" y="3553327"/>
            <a:ext cx="198600" cy="198300"/>
          </a:xfrm>
          <a:prstGeom prst="ellipse">
            <a:avLst/>
          </a:prstGeom>
          <a:solidFill>
            <a:srgbClr val="9225A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9"/>
          <p:cNvSpPr txBox="1"/>
          <p:nvPr/>
        </p:nvSpPr>
        <p:spPr>
          <a:xfrm>
            <a:off x="6192615" y="3495410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5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9"/>
          <p:cNvSpPr txBox="1"/>
          <p:nvPr/>
        </p:nvSpPr>
        <p:spPr>
          <a:xfrm>
            <a:off x="6424775" y="3516350"/>
            <a:ext cx="22479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Explain </a:t>
            </a:r>
            <a:r>
              <a:rPr b="1" i="1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</a:t>
            </a:r>
            <a:r>
              <a:rPr b="1" i="0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and </a:t>
            </a:r>
            <a:r>
              <a:rPr b="1" i="1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why </a:t>
            </a:r>
            <a:r>
              <a:rPr b="1" i="0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rather than how</a:t>
            </a:r>
            <a:endParaRPr b="1" i="0" sz="12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This is </a:t>
            </a:r>
            <a:r>
              <a:rPr b="1" i="0" lang="en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most important thing because it communicates the context of the change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b="1" i="0" sz="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28" name="Google Shape;128;p9"/>
          <p:cNvGrpSpPr/>
          <p:nvPr/>
        </p:nvGrpSpPr>
        <p:grpSpPr>
          <a:xfrm>
            <a:off x="603701" y="1776643"/>
            <a:ext cx="3468724" cy="747300"/>
            <a:chOff x="744101" y="1672393"/>
            <a:chExt cx="3468724" cy="747300"/>
          </a:xfrm>
        </p:grpSpPr>
        <p:cxnSp>
          <p:nvCxnSpPr>
            <p:cNvPr id="129" name="Google Shape;129;p9"/>
            <p:cNvCxnSpPr/>
            <p:nvPr/>
          </p:nvCxnSpPr>
          <p:spPr>
            <a:xfrm rot="10800000">
              <a:off x="2921325" y="2046050"/>
              <a:ext cx="1291500" cy="0"/>
            </a:xfrm>
            <a:prstGeom prst="straightConnector1">
              <a:avLst/>
            </a:prstGeom>
            <a:noFill/>
            <a:ln cap="flat" cmpd="sng" w="9525">
              <a:solidFill>
                <a:srgbClr val="BDBDBD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0" name="Google Shape;130;p9"/>
            <p:cNvSpPr/>
            <p:nvPr/>
          </p:nvSpPr>
          <p:spPr>
            <a:xfrm>
              <a:off x="2874851" y="1943786"/>
              <a:ext cx="198600" cy="198300"/>
            </a:xfrm>
            <a:prstGeom prst="ellipse">
              <a:avLst/>
            </a:prstGeom>
            <a:solidFill>
              <a:srgbClr val="701C7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9"/>
            <p:cNvSpPr txBox="1"/>
            <p:nvPr/>
          </p:nvSpPr>
          <p:spPr>
            <a:xfrm>
              <a:off x="2849841" y="1884747"/>
              <a:ext cx="247500" cy="31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9"/>
            <p:cNvSpPr txBox="1"/>
            <p:nvPr/>
          </p:nvSpPr>
          <p:spPr>
            <a:xfrm>
              <a:off x="744101" y="1672393"/>
              <a:ext cx="21273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Wrap the subject and body</a:t>
              </a:r>
              <a:endParaRPr b="1" i="0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marR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Restricting line length to 50 and 72 respectively makes for easier reading of the project log</a:t>
              </a:r>
              <a:endParaRPr b="1" i="0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33" name="Google Shape;133;p9"/>
          <p:cNvCxnSpPr/>
          <p:nvPr/>
        </p:nvCxnSpPr>
        <p:spPr>
          <a:xfrm rot="10800000">
            <a:off x="2775495" y="3067860"/>
            <a:ext cx="849900" cy="0"/>
          </a:xfrm>
          <a:prstGeom prst="straightConnector1">
            <a:avLst/>
          </a:prstGeom>
          <a:noFill/>
          <a:ln cap="flat" cmpd="sng" w="9525">
            <a:solidFill>
              <a:srgbClr val="BDBDB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p9"/>
          <p:cNvSpPr/>
          <p:nvPr/>
        </p:nvSpPr>
        <p:spPr>
          <a:xfrm>
            <a:off x="2734451" y="2967446"/>
            <a:ext cx="198600" cy="198300"/>
          </a:xfrm>
          <a:prstGeom prst="ellipse">
            <a:avLst/>
          </a:prstGeom>
          <a:solidFill>
            <a:srgbClr val="7F20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9"/>
          <p:cNvSpPr txBox="1"/>
          <p:nvPr/>
        </p:nvSpPr>
        <p:spPr>
          <a:xfrm>
            <a:off x="2709441" y="2911405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4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9"/>
          <p:cNvSpPr txBox="1"/>
          <p:nvPr/>
        </p:nvSpPr>
        <p:spPr>
          <a:xfrm>
            <a:off x="6412175" y="2206205"/>
            <a:ext cx="2127300" cy="134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Use the imperative mood in the subject line</a:t>
            </a:r>
            <a:endParaRPr b="1" i="0" sz="12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This standard helps in two ways: it encourages ‘atomic’ commits  and it helps humans parse the story of the project when it consists of commits from multiple developers</a:t>
            </a:r>
            <a:endParaRPr b="0" i="0" sz="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37" name="Google Shape;137;p9"/>
          <p:cNvGrpSpPr/>
          <p:nvPr/>
        </p:nvGrpSpPr>
        <p:grpSpPr>
          <a:xfrm>
            <a:off x="2817409" y="1400352"/>
            <a:ext cx="3509178" cy="3257207"/>
            <a:chOff x="3318063" y="1368287"/>
            <a:chExt cx="2408000" cy="2993481"/>
          </a:xfrm>
        </p:grpSpPr>
        <p:sp>
          <p:nvSpPr>
            <p:cNvPr id="138" name="Google Shape;138;p9"/>
            <p:cNvSpPr/>
            <p:nvPr/>
          </p:nvSpPr>
          <p:spPr>
            <a:xfrm>
              <a:off x="3595785" y="2775241"/>
              <a:ext cx="1853168" cy="919151"/>
            </a:xfrm>
            <a:custGeom>
              <a:rect b="b" l="l" r="r" t="t"/>
              <a:pathLst>
                <a:path extrusionOk="0" h="12970" w="39012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39" name="Google Shape;139;p9"/>
            <p:cNvSpPr/>
            <p:nvPr/>
          </p:nvSpPr>
          <p:spPr>
            <a:xfrm>
              <a:off x="3318063" y="3194383"/>
              <a:ext cx="1203867" cy="1167385"/>
            </a:xfrm>
            <a:custGeom>
              <a:rect b="b" l="l" r="r" t="t"/>
              <a:pathLst>
                <a:path extrusionOk="0" h="20822" w="31954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551561"/>
            </a:solidFill>
            <a:ln>
              <a:noFill/>
            </a:ln>
          </p:spPr>
        </p:sp>
        <p:sp>
          <p:nvSpPr>
            <p:cNvPr id="140" name="Google Shape;140;p9"/>
            <p:cNvSpPr/>
            <p:nvPr/>
          </p:nvSpPr>
          <p:spPr>
            <a:xfrm flipH="1">
              <a:off x="4522196" y="3194383"/>
              <a:ext cx="1203867" cy="1167385"/>
            </a:xfrm>
            <a:custGeom>
              <a:rect b="b" l="l" r="r" t="t"/>
              <a:pathLst>
                <a:path extrusionOk="0" h="20822" w="31954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9225A5"/>
            </a:solidFill>
            <a:ln>
              <a:noFill/>
            </a:ln>
          </p:spPr>
        </p:sp>
        <p:sp>
          <p:nvSpPr>
            <p:cNvPr id="141" name="Google Shape;141;p9"/>
            <p:cNvSpPr/>
            <p:nvPr/>
          </p:nvSpPr>
          <p:spPr>
            <a:xfrm>
              <a:off x="3844034" y="2401368"/>
              <a:ext cx="1356545" cy="672851"/>
            </a:xfrm>
            <a:custGeom>
              <a:rect b="b" l="l" r="r" t="t"/>
              <a:pathLst>
                <a:path extrusionOk="0" h="12970" w="39012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42" name="Google Shape;142;p9"/>
            <p:cNvSpPr/>
            <p:nvPr/>
          </p:nvSpPr>
          <p:spPr>
            <a:xfrm>
              <a:off x="3930892" y="2272397"/>
              <a:ext cx="1175304" cy="581421"/>
            </a:xfrm>
            <a:custGeom>
              <a:rect b="b" l="l" r="r" t="t"/>
              <a:pathLst>
                <a:path extrusionOk="0" h="16300" w="49248">
                  <a:moveTo>
                    <a:pt x="0" y="7554"/>
                  </a:moveTo>
                  <a:lnTo>
                    <a:pt x="24649" y="16300"/>
                  </a:lnTo>
                  <a:lnTo>
                    <a:pt x="49248" y="7604"/>
                  </a:lnTo>
                  <a:lnTo>
                    <a:pt x="2459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43" name="Google Shape;143;p9"/>
            <p:cNvSpPr/>
            <p:nvPr/>
          </p:nvSpPr>
          <p:spPr>
            <a:xfrm>
              <a:off x="4052837" y="2081437"/>
              <a:ext cx="931314" cy="460727"/>
            </a:xfrm>
            <a:custGeom>
              <a:rect b="b" l="l" r="r" t="t"/>
              <a:pathLst>
                <a:path extrusionOk="0" h="12970" w="39012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44" name="Google Shape;144;p9"/>
            <p:cNvSpPr/>
            <p:nvPr/>
          </p:nvSpPr>
          <p:spPr>
            <a:xfrm>
              <a:off x="4233144" y="1787006"/>
              <a:ext cx="573183" cy="289305"/>
            </a:xfrm>
            <a:custGeom>
              <a:rect b="b" l="l" r="r" t="t"/>
              <a:pathLst>
                <a:path extrusionOk="0" h="8150" w="24053">
                  <a:moveTo>
                    <a:pt x="0" y="3827"/>
                  </a:moveTo>
                  <a:lnTo>
                    <a:pt x="11976" y="8150"/>
                  </a:lnTo>
                  <a:lnTo>
                    <a:pt x="24053" y="3827"/>
                  </a:lnTo>
                  <a:lnTo>
                    <a:pt x="1212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45" name="Google Shape;145;p9"/>
            <p:cNvSpPr/>
            <p:nvPr/>
          </p:nvSpPr>
          <p:spPr>
            <a:xfrm>
              <a:off x="3640743" y="2708179"/>
              <a:ext cx="881371" cy="854431"/>
            </a:xfrm>
            <a:custGeom>
              <a:rect b="b" l="l" r="r" t="t"/>
              <a:pathLst>
                <a:path extrusionOk="0" h="20822" w="31954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551561"/>
            </a:solidFill>
            <a:ln>
              <a:noFill/>
            </a:ln>
          </p:spPr>
        </p:sp>
        <p:sp>
          <p:nvSpPr>
            <p:cNvPr id="146" name="Google Shape;146;p9"/>
            <p:cNvSpPr/>
            <p:nvPr/>
          </p:nvSpPr>
          <p:spPr>
            <a:xfrm>
              <a:off x="3964720" y="2291507"/>
              <a:ext cx="555203" cy="453658"/>
            </a:xfrm>
            <a:custGeom>
              <a:rect b="b" l="l" r="r" t="t"/>
              <a:pathLst>
                <a:path extrusionOk="0" h="12771" w="23257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gradFill>
              <a:gsLst>
                <a:gs pos="0">
                  <a:srgbClr val="FFCA37"/>
                </a:gs>
                <a:gs pos="100000">
                  <a:srgbClr val="AD8107"/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147" name="Google Shape;147;p9"/>
            <p:cNvSpPr/>
            <p:nvPr/>
          </p:nvSpPr>
          <p:spPr>
            <a:xfrm flipH="1">
              <a:off x="4518736" y="2291507"/>
              <a:ext cx="555203" cy="453658"/>
            </a:xfrm>
            <a:custGeom>
              <a:rect b="b" l="l" r="r" t="t"/>
              <a:pathLst>
                <a:path extrusionOk="0" h="12771" w="23257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</p:spPr>
        </p:sp>
        <p:sp>
          <p:nvSpPr>
            <p:cNvPr id="148" name="Google Shape;148;p9"/>
            <p:cNvSpPr/>
            <p:nvPr/>
          </p:nvSpPr>
          <p:spPr>
            <a:xfrm>
              <a:off x="4084537" y="1922553"/>
              <a:ext cx="435387" cy="501365"/>
            </a:xfrm>
            <a:custGeom>
              <a:rect b="b" l="l" r="r" t="t"/>
              <a:pathLst>
                <a:path extrusionOk="0" h="14114" w="18238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551561"/>
            </a:solidFill>
            <a:ln>
              <a:noFill/>
            </a:ln>
          </p:spPr>
        </p:sp>
        <p:sp>
          <p:nvSpPr>
            <p:cNvPr id="149" name="Google Shape;149;p9"/>
            <p:cNvSpPr/>
            <p:nvPr/>
          </p:nvSpPr>
          <p:spPr>
            <a:xfrm flipH="1">
              <a:off x="4518735" y="1922553"/>
              <a:ext cx="435387" cy="501365"/>
            </a:xfrm>
            <a:custGeom>
              <a:rect b="b" l="l" r="r" t="t"/>
              <a:pathLst>
                <a:path extrusionOk="0" h="14114" w="18238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701C7F"/>
            </a:solidFill>
            <a:ln>
              <a:noFill/>
            </a:ln>
          </p:spPr>
        </p:sp>
        <p:sp>
          <p:nvSpPr>
            <p:cNvPr id="150" name="Google Shape;150;p9"/>
            <p:cNvSpPr/>
            <p:nvPr/>
          </p:nvSpPr>
          <p:spPr>
            <a:xfrm>
              <a:off x="4266040" y="1368287"/>
              <a:ext cx="253884" cy="593119"/>
            </a:xfrm>
            <a:custGeom>
              <a:rect b="b" l="l" r="r" t="t"/>
              <a:pathLst>
                <a:path extrusionOk="0" h="16697" w="10635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551561"/>
            </a:solidFill>
            <a:ln>
              <a:noFill/>
            </a:ln>
          </p:spPr>
        </p:sp>
        <p:sp>
          <p:nvSpPr>
            <p:cNvPr id="151" name="Google Shape;151;p9"/>
            <p:cNvSpPr/>
            <p:nvPr/>
          </p:nvSpPr>
          <p:spPr>
            <a:xfrm flipH="1">
              <a:off x="4518734" y="1368287"/>
              <a:ext cx="253884" cy="593119"/>
            </a:xfrm>
            <a:custGeom>
              <a:rect b="b" l="l" r="r" t="t"/>
              <a:pathLst>
                <a:path extrusionOk="0" h="16697" w="10635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701C7F"/>
            </a:solidFill>
            <a:ln>
              <a:noFill/>
            </a:ln>
          </p:spPr>
        </p:sp>
        <p:sp>
          <p:nvSpPr>
            <p:cNvPr id="152" name="Google Shape;152;p9"/>
            <p:cNvSpPr/>
            <p:nvPr/>
          </p:nvSpPr>
          <p:spPr>
            <a:xfrm>
              <a:off x="3877348" y="2290728"/>
              <a:ext cx="642683" cy="657851"/>
            </a:xfrm>
            <a:custGeom>
              <a:rect b="b" l="l" r="r" t="t"/>
              <a:pathLst>
                <a:path extrusionOk="0" h="46623" w="65016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551561"/>
            </a:solidFill>
            <a:ln>
              <a:noFill/>
            </a:ln>
          </p:spPr>
        </p:sp>
        <p:sp>
          <p:nvSpPr>
            <p:cNvPr id="153" name="Google Shape;153;p9"/>
            <p:cNvSpPr/>
            <p:nvPr/>
          </p:nvSpPr>
          <p:spPr>
            <a:xfrm flipH="1">
              <a:off x="4518572" y="2291772"/>
              <a:ext cx="642683" cy="657851"/>
            </a:xfrm>
            <a:custGeom>
              <a:rect b="b" l="l" r="r" t="t"/>
              <a:pathLst>
                <a:path extrusionOk="0" h="46623" w="65016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761E86"/>
            </a:solidFill>
            <a:ln>
              <a:noFill/>
            </a:ln>
          </p:spPr>
        </p:sp>
        <p:sp>
          <p:nvSpPr>
            <p:cNvPr id="154" name="Google Shape;154;p9"/>
            <p:cNvSpPr/>
            <p:nvPr/>
          </p:nvSpPr>
          <p:spPr>
            <a:xfrm flipH="1">
              <a:off x="4522009" y="2708179"/>
              <a:ext cx="881371" cy="854431"/>
            </a:xfrm>
            <a:custGeom>
              <a:rect b="b" l="l" r="r" t="t"/>
              <a:pathLst>
                <a:path extrusionOk="0" h="20822" w="31954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7F2090"/>
            </a:solidFill>
            <a:ln>
              <a:noFill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