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Roboto"/>
      <p:regular r:id="rId25"/>
      <p:bold r:id="rId26"/>
      <p:italic r:id="rId27"/>
      <p:boldItalic r:id="rId28"/>
    </p:embeddedFont>
    <p:embeddedFont>
      <p:font typeface="Alfa Slab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0" roundtripDataSignature="AMtx7miBHjfC/nAP1Eg16cn6dO7BC7HS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18"/>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18"/>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18"/>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7"/>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27"/>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 name="Shape 14"/>
        <p:cNvGrpSpPr/>
        <p:nvPr/>
      </p:nvGrpSpPr>
      <p:grpSpPr>
        <a:xfrm>
          <a:off x="0" y="0"/>
          <a:ext cx="0" cy="0"/>
          <a:chOff x="0" y="0"/>
          <a:chExt cx="0" cy="0"/>
        </a:xfrm>
      </p:grpSpPr>
      <p:sp>
        <p:nvSpPr>
          <p:cNvPr id="15" name="Google Shape;15;p1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 name="Google Shape;16;p1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7" name="Google Shape;17;p19"/>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8" name="Google Shape;18;p19"/>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9" name="Google Shape;19;p1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0" name="Google Shape;2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 name="Shape 21"/>
        <p:cNvGrpSpPr/>
        <p:nvPr/>
      </p:nvGrpSpPr>
      <p:grpSpPr>
        <a:xfrm>
          <a:off x="0" y="0"/>
          <a:ext cx="0" cy="0"/>
          <a:chOff x="0" y="0"/>
          <a:chExt cx="0" cy="0"/>
        </a:xfrm>
      </p:grpSpPr>
      <p:sp>
        <p:nvSpPr>
          <p:cNvPr id="22" name="Google Shape;22;p20"/>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 name="Google Shape;23;p20"/>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5" name="Shape 25"/>
        <p:cNvGrpSpPr/>
        <p:nvPr/>
      </p:nvGrpSpPr>
      <p:grpSpPr>
        <a:xfrm>
          <a:off x="0" y="0"/>
          <a:ext cx="0" cy="0"/>
          <a:chOff x="0" y="0"/>
          <a:chExt cx="0" cy="0"/>
        </a:xfrm>
      </p:grpSpPr>
      <p:sp>
        <p:nvSpPr>
          <p:cNvPr id="26" name="Google Shape;26;p2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0" name="Google Shape;3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1" name="Shape 31"/>
        <p:cNvGrpSpPr/>
        <p:nvPr/>
      </p:nvGrpSpPr>
      <p:grpSpPr>
        <a:xfrm>
          <a:off x="0" y="0"/>
          <a:ext cx="0" cy="0"/>
          <a:chOff x="0" y="0"/>
          <a:chExt cx="0" cy="0"/>
        </a:xfrm>
      </p:grpSpPr>
      <p:sp>
        <p:nvSpPr>
          <p:cNvPr id="32" name="Google Shape;32;p23"/>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33" name="Google Shape;3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7" name="Google Shape;3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2" name="Google Shape;4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6"/>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www.youtube.com/watch?v=d5wpJ5VimSU"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lang="en"/>
              <a:t>Git and GitHub</a:t>
            </a:r>
            <a:endParaRPr/>
          </a:p>
        </p:txBody>
      </p:sp>
      <p:sp>
        <p:nvSpPr>
          <p:cNvPr id="57" name="Google Shape;57;p1"/>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Lead Front End Developer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311700" y="708000"/>
            <a:ext cx="2808000" cy="1298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Distributed Version Control Systems (DVCSs)</a:t>
            </a:r>
            <a:endParaRPr/>
          </a:p>
        </p:txBody>
      </p:sp>
      <p:sp>
        <p:nvSpPr>
          <p:cNvPr id="146" name="Google Shape;146;p10"/>
          <p:cNvSpPr txBox="1"/>
          <p:nvPr>
            <p:ph idx="1" type="body"/>
          </p:nvPr>
        </p:nvSpPr>
        <p:spPr>
          <a:xfrm>
            <a:off x="311700" y="2078150"/>
            <a:ext cx="2808000" cy="17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In a DVCS programmers don’t just check out the latest snapshot of the files; they fully mirror the repository - including its history. </a:t>
            </a:r>
            <a:endParaRPr/>
          </a:p>
          <a:p>
            <a:pPr indent="0" lvl="0" marL="0" rtl="0" algn="l">
              <a:lnSpc>
                <a:spcPct val="115000"/>
              </a:lnSpc>
              <a:spcBef>
                <a:spcPts val="1600"/>
              </a:spcBef>
              <a:spcAft>
                <a:spcPts val="0"/>
              </a:spcAft>
              <a:buSzPts val="1200"/>
              <a:buNone/>
            </a:pPr>
            <a:r>
              <a:rPr b="1" i="1" lang="en"/>
              <a:t>Primary benefit: </a:t>
            </a:r>
            <a:r>
              <a:rPr lang="en"/>
              <a:t>every clone is a full backup of the code and its history.</a:t>
            </a:r>
            <a:endParaRPr/>
          </a:p>
          <a:p>
            <a:pPr indent="0" lvl="0" marL="0" rtl="0" algn="l">
              <a:lnSpc>
                <a:spcPct val="115000"/>
              </a:lnSpc>
              <a:spcBef>
                <a:spcPts val="1600"/>
              </a:spcBef>
              <a:spcAft>
                <a:spcPts val="1600"/>
              </a:spcAft>
              <a:buSzPts val="1200"/>
              <a:buNone/>
            </a:pPr>
            <a:r>
              <a:t/>
            </a:r>
            <a:endParaRPr/>
          </a:p>
        </p:txBody>
      </p:sp>
      <p:pic>
        <p:nvPicPr>
          <p:cNvPr id="147" name="Google Shape;147;p10"/>
          <p:cNvPicPr preferRelativeResize="0"/>
          <p:nvPr/>
        </p:nvPicPr>
        <p:blipFill rotWithShape="1">
          <a:blip r:embed="rId3">
            <a:alphaModFix/>
          </a:blip>
          <a:srcRect b="0" l="0" r="0" t="0"/>
          <a:stretch/>
        </p:blipFill>
        <p:spPr>
          <a:xfrm>
            <a:off x="4784175" y="265850"/>
            <a:ext cx="3860425" cy="4623224"/>
          </a:xfrm>
          <a:prstGeom prst="rect">
            <a:avLst/>
          </a:prstGeom>
          <a:noFill/>
          <a:ln>
            <a:noFill/>
          </a:ln>
        </p:spPr>
      </p:pic>
      <p:sp>
        <p:nvSpPr>
          <p:cNvPr id="148" name="Google Shape;148;p10"/>
          <p:cNvSpPr txBox="1"/>
          <p:nvPr>
            <p:ph idx="1" type="body"/>
          </p:nvPr>
        </p:nvSpPr>
        <p:spPr>
          <a:xfrm>
            <a:off x="311700" y="3906950"/>
            <a:ext cx="2808000" cy="92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b="1" lang="en"/>
              <a:t>Git is a DVCS, </a:t>
            </a:r>
            <a:r>
              <a:rPr lang="en"/>
              <a:t>bit it is not the only one</a:t>
            </a:r>
            <a:endParaRPr/>
          </a:p>
          <a:p>
            <a:pPr indent="0" lvl="0" marL="0" rtl="0" algn="l">
              <a:lnSpc>
                <a:spcPct val="115000"/>
              </a:lnSpc>
              <a:spcBef>
                <a:spcPts val="1600"/>
              </a:spcBef>
              <a:spcAft>
                <a:spcPts val="1600"/>
              </a:spcAft>
              <a:buSzPts val="1200"/>
              <a:buNone/>
            </a:pPr>
            <a:r>
              <a:t/>
            </a:r>
            <a:endParaRPr/>
          </a:p>
        </p:txBody>
      </p:sp>
      <p:sp>
        <p:nvSpPr>
          <p:cNvPr id="149" name="Google Shape;149;p10"/>
          <p:cNvSpPr/>
          <p:nvPr/>
        </p:nvSpPr>
        <p:spPr>
          <a:xfrm>
            <a:off x="6253960" y="2630750"/>
            <a:ext cx="930000" cy="721800"/>
          </a:xfrm>
          <a:prstGeom prst="wedgeRoundRectCallout">
            <a:avLst>
              <a:gd fmla="val 8962" name="adj1"/>
              <a:gd fmla="val 79825" name="adj2"/>
              <a:gd fmla="val 0" name="adj3"/>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Developers can also collaborate </a:t>
            </a:r>
            <a:r>
              <a:rPr b="0" i="1" lang="en" sz="900" u="none" cap="none" strike="noStrike">
                <a:solidFill>
                  <a:srgbClr val="000000"/>
                </a:solidFill>
                <a:latin typeface="Arial"/>
                <a:ea typeface="Arial"/>
                <a:cs typeface="Arial"/>
                <a:sym typeface="Arial"/>
              </a:rPr>
              <a:t>directly</a:t>
            </a:r>
            <a:r>
              <a:rPr b="0" i="0" lang="en" sz="900" u="none" cap="none" strike="noStrike">
                <a:solidFill>
                  <a:srgbClr val="000000"/>
                </a:solidFill>
                <a:latin typeface="Arial"/>
                <a:ea typeface="Arial"/>
                <a:cs typeface="Arial"/>
                <a:sym typeface="Arial"/>
              </a:rPr>
              <a:t> with each other</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Each builds upon the capabilities of its predecessor</a:t>
            </a:r>
            <a:endParaRPr/>
          </a:p>
        </p:txBody>
      </p:sp>
      <p:grpSp>
        <p:nvGrpSpPr>
          <p:cNvPr id="155" name="Google Shape;155;p11"/>
          <p:cNvGrpSpPr/>
          <p:nvPr/>
        </p:nvGrpSpPr>
        <p:grpSpPr>
          <a:xfrm>
            <a:off x="6038025" y="2868410"/>
            <a:ext cx="2469661" cy="1384500"/>
            <a:chOff x="6038025" y="2598925"/>
            <a:chExt cx="2469661" cy="1384500"/>
          </a:xfrm>
        </p:grpSpPr>
        <p:cxnSp>
          <p:nvCxnSpPr>
            <p:cNvPr id="156" name="Google Shape;156;p11"/>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57" name="Google Shape;157;p11"/>
            <p:cNvSpPr txBox="1"/>
            <p:nvPr/>
          </p:nvSpPr>
          <p:spPr>
            <a:xfrm>
              <a:off x="6640486" y="2598925"/>
              <a:ext cx="1867200" cy="1384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Local Version Control Systems</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600"/>
                </a:spcAft>
                <a:buClr>
                  <a:srgbClr val="000000"/>
                </a:buClr>
                <a:buSzPts val="800"/>
                <a:buFont typeface="Arial"/>
                <a:buNone/>
              </a:pPr>
              <a:r>
                <a:rPr b="0" i="0" lang="en" sz="800" u="none" cap="none" strike="noStrike">
                  <a:solidFill>
                    <a:srgbClr val="000000"/>
                  </a:solidFill>
                  <a:latin typeface="Roboto"/>
                  <a:ea typeface="Roboto"/>
                  <a:cs typeface="Roboto"/>
                  <a:sym typeface="Roboto"/>
                </a:rPr>
                <a:t>Allowed programmers to recreate the state of a file at any given point in time</a:t>
              </a:r>
              <a:endParaRPr b="1" i="0" sz="800" u="none" cap="none" strike="noStrike">
                <a:solidFill>
                  <a:srgbClr val="000000"/>
                </a:solidFill>
                <a:latin typeface="Roboto"/>
                <a:ea typeface="Roboto"/>
                <a:cs typeface="Roboto"/>
                <a:sym typeface="Roboto"/>
              </a:endParaRPr>
            </a:p>
          </p:txBody>
        </p:sp>
        <p:sp>
          <p:nvSpPr>
            <p:cNvPr id="158" name="Google Shape;158;p11"/>
            <p:cNvSpPr/>
            <p:nvPr/>
          </p:nvSpPr>
          <p:spPr>
            <a:xfrm>
              <a:off x="6424027" y="3212150"/>
              <a:ext cx="198600" cy="198300"/>
            </a:xfrm>
            <a:prstGeom prst="ellipse">
              <a:avLst/>
            </a:prstGeom>
            <a:solidFill>
              <a:srgbClr val="922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1"/>
            <p:cNvSpPr txBox="1"/>
            <p:nvPr/>
          </p:nvSpPr>
          <p:spPr>
            <a:xfrm>
              <a:off x="6399017" y="3156109"/>
              <a:ext cx="247500" cy="31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b="0" i="0" lang="en" sz="800" u="none" cap="none" strike="noStrike">
                  <a:solidFill>
                    <a:srgbClr val="FFFFFF"/>
                  </a:solidFill>
                  <a:latin typeface="Roboto"/>
                  <a:ea typeface="Roboto"/>
                  <a:cs typeface="Roboto"/>
                  <a:sym typeface="Roboto"/>
                </a:rPr>
                <a:t>3</a:t>
              </a:r>
              <a:endParaRPr b="0" i="0" sz="800" u="none" cap="none" strike="noStrike">
                <a:solidFill>
                  <a:srgbClr val="FFFFFF"/>
                </a:solidFill>
                <a:latin typeface="Roboto"/>
                <a:ea typeface="Roboto"/>
                <a:cs typeface="Roboto"/>
                <a:sym typeface="Roboto"/>
              </a:endParaRPr>
            </a:p>
          </p:txBody>
        </p:sp>
      </p:grpSp>
      <p:grpSp>
        <p:nvGrpSpPr>
          <p:cNvPr id="160" name="Google Shape;160;p11"/>
          <p:cNvGrpSpPr/>
          <p:nvPr/>
        </p:nvGrpSpPr>
        <p:grpSpPr>
          <a:xfrm>
            <a:off x="636321" y="2095928"/>
            <a:ext cx="2994729" cy="1384500"/>
            <a:chOff x="636321" y="1844098"/>
            <a:chExt cx="2994729" cy="1384500"/>
          </a:xfrm>
        </p:grpSpPr>
        <p:sp>
          <p:nvSpPr>
            <p:cNvPr id="161" name="Google Shape;161;p11"/>
            <p:cNvSpPr txBox="1"/>
            <p:nvPr/>
          </p:nvSpPr>
          <p:spPr>
            <a:xfrm>
              <a:off x="636321" y="1844098"/>
              <a:ext cx="1867200" cy="1384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Centralised Version Control Systems</a:t>
              </a:r>
              <a:endParaRPr b="1" i="0" sz="12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1600"/>
                </a:spcAft>
                <a:buClr>
                  <a:srgbClr val="000000"/>
                </a:buClr>
                <a:buSzPts val="800"/>
                <a:buFont typeface="Arial"/>
                <a:buNone/>
              </a:pPr>
              <a:r>
                <a:rPr b="0" i="0" lang="en" sz="800" u="none" cap="none" strike="noStrike">
                  <a:solidFill>
                    <a:srgbClr val="000000"/>
                  </a:solidFill>
                  <a:latin typeface="Roboto"/>
                  <a:ea typeface="Roboto"/>
                  <a:cs typeface="Roboto"/>
                  <a:sym typeface="Roboto"/>
                </a:rPr>
                <a:t>Allowed programmers to collaborate</a:t>
              </a:r>
              <a:endParaRPr b="1" i="0" sz="800" u="none" cap="none" strike="noStrike">
                <a:solidFill>
                  <a:srgbClr val="000000"/>
                </a:solidFill>
                <a:latin typeface="Roboto"/>
                <a:ea typeface="Roboto"/>
                <a:cs typeface="Roboto"/>
                <a:sym typeface="Roboto"/>
              </a:endParaRPr>
            </a:p>
          </p:txBody>
        </p:sp>
        <p:cxnSp>
          <p:nvCxnSpPr>
            <p:cNvPr id="162" name="Google Shape;162;p11"/>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63" name="Google Shape;163;p11"/>
            <p:cNvSpPr/>
            <p:nvPr/>
          </p:nvSpPr>
          <p:spPr>
            <a:xfrm>
              <a:off x="2523501" y="2431050"/>
              <a:ext cx="198600" cy="198300"/>
            </a:xfrm>
            <a:prstGeom prst="ellipse">
              <a:avLst/>
            </a:prstGeom>
            <a:solidFill>
              <a:srgbClr val="761E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1"/>
            <p:cNvSpPr txBox="1"/>
            <p:nvPr/>
          </p:nvSpPr>
          <p:spPr>
            <a:xfrm>
              <a:off x="2498491" y="2373759"/>
              <a:ext cx="247500" cy="31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b="0" i="0" lang="en" sz="800" u="none" cap="none" strike="noStrike">
                  <a:solidFill>
                    <a:srgbClr val="FFFFFF"/>
                  </a:solidFill>
                  <a:latin typeface="Roboto"/>
                  <a:ea typeface="Roboto"/>
                  <a:cs typeface="Roboto"/>
                  <a:sym typeface="Roboto"/>
                </a:rPr>
                <a:t>2</a:t>
              </a:r>
              <a:endParaRPr b="0" i="0" sz="800" u="none" cap="none" strike="noStrike">
                <a:solidFill>
                  <a:srgbClr val="FFFFFF"/>
                </a:solidFill>
                <a:latin typeface="Roboto"/>
                <a:ea typeface="Roboto"/>
                <a:cs typeface="Roboto"/>
                <a:sym typeface="Roboto"/>
              </a:endParaRPr>
            </a:p>
          </p:txBody>
        </p:sp>
      </p:grpSp>
      <p:grpSp>
        <p:nvGrpSpPr>
          <p:cNvPr id="165" name="Google Shape;165;p11"/>
          <p:cNvGrpSpPr/>
          <p:nvPr/>
        </p:nvGrpSpPr>
        <p:grpSpPr>
          <a:xfrm>
            <a:off x="4908100" y="1194745"/>
            <a:ext cx="3599586" cy="1384500"/>
            <a:chOff x="4908100" y="889950"/>
            <a:chExt cx="3599586" cy="1384500"/>
          </a:xfrm>
        </p:grpSpPr>
        <p:cxnSp>
          <p:nvCxnSpPr>
            <p:cNvPr id="166" name="Google Shape;166;p11"/>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67" name="Google Shape;167;p11"/>
            <p:cNvSpPr txBox="1"/>
            <p:nvPr/>
          </p:nvSpPr>
          <p:spPr>
            <a:xfrm>
              <a:off x="6640486" y="889950"/>
              <a:ext cx="1867200" cy="1384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Distributed Version Control Systems</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600"/>
                </a:spcAft>
                <a:buClr>
                  <a:srgbClr val="000000"/>
                </a:buClr>
                <a:buSzPts val="800"/>
                <a:buFont typeface="Arial"/>
                <a:buNone/>
              </a:pPr>
              <a:r>
                <a:rPr b="0" i="0" lang="en" sz="800" u="none" cap="none" strike="noStrike">
                  <a:solidFill>
                    <a:srgbClr val="000000"/>
                  </a:solidFill>
                  <a:latin typeface="Roboto"/>
                  <a:ea typeface="Roboto"/>
                  <a:cs typeface="Roboto"/>
                  <a:sym typeface="Roboto"/>
                </a:rPr>
                <a:t>Fixes the SPOF that was introduced by CVCs</a:t>
              </a:r>
              <a:endParaRPr b="1" i="0" sz="800" u="none" cap="none" strike="noStrike">
                <a:solidFill>
                  <a:srgbClr val="000000"/>
                </a:solidFill>
                <a:latin typeface="Roboto"/>
                <a:ea typeface="Roboto"/>
                <a:cs typeface="Roboto"/>
                <a:sym typeface="Roboto"/>
              </a:endParaRPr>
            </a:p>
          </p:txBody>
        </p:sp>
        <p:sp>
          <p:nvSpPr>
            <p:cNvPr id="168" name="Google Shape;168;p11"/>
            <p:cNvSpPr/>
            <p:nvPr/>
          </p:nvSpPr>
          <p:spPr>
            <a:xfrm>
              <a:off x="6427830" y="1493307"/>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1"/>
            <p:cNvSpPr txBox="1"/>
            <p:nvPr/>
          </p:nvSpPr>
          <p:spPr>
            <a:xfrm>
              <a:off x="6402820" y="1436790"/>
              <a:ext cx="247500" cy="31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b="0" i="0" lang="en" sz="800" u="none" cap="none" strike="noStrike">
                  <a:solidFill>
                    <a:srgbClr val="FFFFFF"/>
                  </a:solidFill>
                  <a:latin typeface="Roboto"/>
                  <a:ea typeface="Roboto"/>
                  <a:cs typeface="Roboto"/>
                  <a:sym typeface="Roboto"/>
                </a:rPr>
                <a:t>1</a:t>
              </a:r>
              <a:endParaRPr b="0" i="0" sz="800" u="none" cap="none" strike="noStrike">
                <a:solidFill>
                  <a:srgbClr val="FFFFFF"/>
                </a:solidFill>
                <a:latin typeface="Roboto"/>
                <a:ea typeface="Roboto"/>
                <a:cs typeface="Roboto"/>
                <a:sym typeface="Roboto"/>
              </a:endParaRPr>
            </a:p>
          </p:txBody>
        </p:sp>
      </p:grpSp>
      <p:grpSp>
        <p:nvGrpSpPr>
          <p:cNvPr id="170" name="Google Shape;170;p11"/>
          <p:cNvGrpSpPr/>
          <p:nvPr/>
        </p:nvGrpSpPr>
        <p:grpSpPr>
          <a:xfrm>
            <a:off x="2814594" y="1402950"/>
            <a:ext cx="3514811" cy="3252002"/>
            <a:chOff x="2991269" y="1153325"/>
            <a:chExt cx="3514811" cy="3252002"/>
          </a:xfrm>
        </p:grpSpPr>
        <p:sp>
          <p:nvSpPr>
            <p:cNvPr id="171" name="Google Shape;171;p11"/>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2" name="Google Shape;172;p11"/>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551561"/>
            </a:solidFill>
            <a:ln>
              <a:noFill/>
            </a:ln>
          </p:spPr>
        </p:sp>
        <p:sp>
          <p:nvSpPr>
            <p:cNvPr id="173" name="Google Shape;173;p11"/>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9225A5"/>
            </a:solidFill>
            <a:ln>
              <a:noFill/>
            </a:ln>
          </p:spPr>
        </p:sp>
        <p:sp>
          <p:nvSpPr>
            <p:cNvPr id="174" name="Google Shape;174;p11"/>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5" name="Google Shape;175;p11"/>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176" name="Google Shape;176;p11"/>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761E86"/>
            </a:solidFill>
            <a:ln>
              <a:noFill/>
            </a:ln>
          </p:spPr>
        </p:sp>
        <p:sp>
          <p:nvSpPr>
            <p:cNvPr id="177" name="Google Shape;177;p11"/>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178" name="Google Shape;178;p11"/>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701C7F"/>
            </a:solidFill>
            <a:ln>
              <a:noFill/>
            </a:ln>
          </p:spPr>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800"/>
              <a:buNone/>
            </a:pPr>
            <a:r>
              <a:rPr lang="en"/>
              <a:t>Think of GitHub as a place for collaboration </a:t>
            </a:r>
            <a:r>
              <a:rPr i="1" lang="en"/>
              <a:t>with </a:t>
            </a:r>
            <a:r>
              <a:rPr lang="en"/>
              <a:t>Git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p:nvPr/>
        </p:nvSpPr>
        <p:spPr>
          <a:xfrm>
            <a:off x="4810305" y="590000"/>
            <a:ext cx="3616200" cy="4344900"/>
          </a:xfrm>
          <a:prstGeom prst="rect">
            <a:avLst/>
          </a:prstGeom>
          <a:solidFill>
            <a:srgbClr val="F3F3F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p:nvPr/>
        </p:nvSpPr>
        <p:spPr>
          <a:xfrm>
            <a:off x="3248525" y="478950"/>
            <a:ext cx="4130100" cy="18882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3"/>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GitHub </a:t>
            </a:r>
            <a:endParaRPr/>
          </a:p>
        </p:txBody>
      </p:sp>
      <p:sp>
        <p:nvSpPr>
          <p:cNvPr id="191" name="Google Shape;191;p13"/>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A hosting service for version control using Git. In addition to being somewhere that developers can ‘pull’ and ‘push’ code, it provides several other features, including: </a:t>
            </a:r>
            <a:endParaRPr/>
          </a:p>
          <a:p>
            <a:pPr indent="-304800" lvl="0" marL="457200" rtl="0" algn="l">
              <a:lnSpc>
                <a:spcPct val="115000"/>
              </a:lnSpc>
              <a:spcBef>
                <a:spcPts val="1600"/>
              </a:spcBef>
              <a:spcAft>
                <a:spcPts val="0"/>
              </a:spcAft>
              <a:buSzPts val="1200"/>
              <a:buChar char="●"/>
            </a:pPr>
            <a:r>
              <a:rPr lang="en"/>
              <a:t>Integrations</a:t>
            </a:r>
            <a:endParaRPr/>
          </a:p>
          <a:p>
            <a:pPr indent="-304800" lvl="0" marL="457200" rtl="0" algn="l">
              <a:lnSpc>
                <a:spcPct val="115000"/>
              </a:lnSpc>
              <a:spcBef>
                <a:spcPts val="0"/>
              </a:spcBef>
              <a:spcAft>
                <a:spcPts val="0"/>
              </a:spcAft>
              <a:buSzPts val="1200"/>
              <a:buChar char="●"/>
            </a:pPr>
            <a:r>
              <a:rPr lang="en"/>
              <a:t>Code review (Pull requests)</a:t>
            </a:r>
            <a:endParaRPr/>
          </a:p>
          <a:p>
            <a:pPr indent="-304800" lvl="0" marL="457200" rtl="0" algn="l">
              <a:lnSpc>
                <a:spcPct val="115000"/>
              </a:lnSpc>
              <a:spcBef>
                <a:spcPts val="0"/>
              </a:spcBef>
              <a:spcAft>
                <a:spcPts val="0"/>
              </a:spcAft>
              <a:buSzPts val="1200"/>
              <a:buChar char="●"/>
            </a:pPr>
            <a:r>
              <a:rPr lang="en"/>
              <a:t>Team management</a:t>
            </a:r>
            <a:endParaRPr/>
          </a:p>
          <a:p>
            <a:pPr indent="-304800" lvl="0" marL="457200" rtl="0" algn="l">
              <a:lnSpc>
                <a:spcPct val="115000"/>
              </a:lnSpc>
              <a:spcBef>
                <a:spcPts val="0"/>
              </a:spcBef>
              <a:spcAft>
                <a:spcPts val="0"/>
              </a:spcAft>
              <a:buSzPts val="1200"/>
              <a:buChar char="●"/>
            </a:pPr>
            <a:r>
              <a:rPr lang="en"/>
              <a:t>Project management</a:t>
            </a:r>
            <a:endParaRPr/>
          </a:p>
        </p:txBody>
      </p:sp>
      <p:pic>
        <p:nvPicPr>
          <p:cNvPr id="192" name="Google Shape;192;p13"/>
          <p:cNvPicPr preferRelativeResize="0"/>
          <p:nvPr/>
        </p:nvPicPr>
        <p:blipFill rotWithShape="1">
          <a:blip r:embed="rId3">
            <a:alphaModFix/>
          </a:blip>
          <a:srcRect b="0" l="0" r="0" t="0"/>
          <a:stretch/>
        </p:blipFill>
        <p:spPr>
          <a:xfrm>
            <a:off x="4839705" y="631800"/>
            <a:ext cx="3554854" cy="4257274"/>
          </a:xfrm>
          <a:prstGeom prst="rect">
            <a:avLst/>
          </a:prstGeom>
          <a:noFill/>
          <a:ln>
            <a:noFill/>
          </a:ln>
        </p:spPr>
      </p:pic>
      <p:pic>
        <p:nvPicPr>
          <p:cNvPr id="193" name="Google Shape;193;p13"/>
          <p:cNvPicPr preferRelativeResize="0"/>
          <p:nvPr/>
        </p:nvPicPr>
        <p:blipFill rotWithShape="1">
          <a:blip r:embed="rId4">
            <a:alphaModFix/>
          </a:blip>
          <a:srcRect b="0" l="0" r="0" t="0"/>
          <a:stretch/>
        </p:blipFill>
        <p:spPr>
          <a:xfrm>
            <a:off x="3608725" y="590576"/>
            <a:ext cx="860750" cy="224875"/>
          </a:xfrm>
          <a:prstGeom prst="rect">
            <a:avLst/>
          </a:prstGeom>
          <a:noFill/>
          <a:ln>
            <a:noFill/>
          </a:ln>
        </p:spPr>
      </p:pic>
      <p:sp>
        <p:nvSpPr>
          <p:cNvPr id="194" name="Google Shape;194;p13"/>
          <p:cNvSpPr txBox="1"/>
          <p:nvPr/>
        </p:nvSpPr>
        <p:spPr>
          <a:xfrm>
            <a:off x="5120952" y="1297244"/>
            <a:ext cx="4617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Diffs</a:t>
            </a:r>
            <a:endParaRPr b="0" i="0" sz="900" u="none" cap="none" strike="noStrike">
              <a:solidFill>
                <a:srgbClr val="FFFFFF"/>
              </a:solidFill>
              <a:latin typeface="Arial"/>
              <a:ea typeface="Arial"/>
              <a:cs typeface="Arial"/>
              <a:sym typeface="Arial"/>
            </a:endParaRPr>
          </a:p>
        </p:txBody>
      </p:sp>
      <p:sp>
        <p:nvSpPr>
          <p:cNvPr id="195" name="Google Shape;195;p13"/>
          <p:cNvSpPr txBox="1"/>
          <p:nvPr/>
        </p:nvSpPr>
        <p:spPr>
          <a:xfrm>
            <a:off x="3577550" y="914628"/>
            <a:ext cx="9231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Pull requests</a:t>
            </a:r>
            <a:endParaRPr b="0" i="0" sz="900" u="none" cap="none" strike="noStrike">
              <a:solidFill>
                <a:srgbClr val="FFFFFF"/>
              </a:solidFill>
              <a:latin typeface="Arial"/>
              <a:ea typeface="Arial"/>
              <a:cs typeface="Arial"/>
              <a:sym typeface="Arial"/>
            </a:endParaRPr>
          </a:p>
        </p:txBody>
      </p:sp>
      <p:sp>
        <p:nvSpPr>
          <p:cNvPr id="196" name="Google Shape;196;p13"/>
          <p:cNvSpPr txBox="1"/>
          <p:nvPr/>
        </p:nvSpPr>
        <p:spPr>
          <a:xfrm>
            <a:off x="3465500" y="1466111"/>
            <a:ext cx="11472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Collaboration tools</a:t>
            </a:r>
            <a:endParaRPr b="0" i="0" sz="900" u="none" cap="none" strike="noStrike">
              <a:solidFill>
                <a:srgbClr val="FFFFFF"/>
              </a:solidFill>
              <a:latin typeface="Arial"/>
              <a:ea typeface="Arial"/>
              <a:cs typeface="Arial"/>
              <a:sym typeface="Arial"/>
            </a:endParaRPr>
          </a:p>
        </p:txBody>
      </p:sp>
      <p:sp>
        <p:nvSpPr>
          <p:cNvPr id="197" name="Google Shape;197;p13"/>
          <p:cNvSpPr txBox="1"/>
          <p:nvPr/>
        </p:nvSpPr>
        <p:spPr>
          <a:xfrm>
            <a:off x="5056759" y="1553617"/>
            <a:ext cx="5901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Editing</a:t>
            </a:r>
            <a:endParaRPr b="0" i="0" sz="900" u="none" cap="none" strike="noStrike">
              <a:solidFill>
                <a:srgbClr val="FFFFFF"/>
              </a:solidFill>
              <a:latin typeface="Arial"/>
              <a:ea typeface="Arial"/>
              <a:cs typeface="Arial"/>
              <a:sym typeface="Arial"/>
            </a:endParaRPr>
          </a:p>
        </p:txBody>
      </p:sp>
      <p:sp>
        <p:nvSpPr>
          <p:cNvPr id="198" name="Google Shape;198;p13"/>
          <p:cNvSpPr txBox="1"/>
          <p:nvPr/>
        </p:nvSpPr>
        <p:spPr>
          <a:xfrm>
            <a:off x="5008314" y="1809990"/>
            <a:ext cx="6771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Commits</a:t>
            </a:r>
            <a:endParaRPr b="0" i="0" sz="900" u="none" cap="none" strike="noStrike">
              <a:solidFill>
                <a:srgbClr val="FFFFFF"/>
              </a:solidFill>
              <a:latin typeface="Arial"/>
              <a:ea typeface="Arial"/>
              <a:cs typeface="Arial"/>
              <a:sym typeface="Arial"/>
            </a:endParaRPr>
          </a:p>
        </p:txBody>
      </p:sp>
      <p:sp>
        <p:nvSpPr>
          <p:cNvPr id="199" name="Google Shape;199;p13"/>
          <p:cNvSpPr txBox="1"/>
          <p:nvPr/>
        </p:nvSpPr>
        <p:spPr>
          <a:xfrm>
            <a:off x="3444650" y="1741853"/>
            <a:ext cx="11889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Team management</a:t>
            </a:r>
            <a:endParaRPr b="0" i="0" sz="900" u="none" cap="none" strike="noStrike">
              <a:solidFill>
                <a:srgbClr val="FFFFFF"/>
              </a:solidFill>
              <a:latin typeface="Arial"/>
              <a:ea typeface="Arial"/>
              <a:cs typeface="Arial"/>
              <a:sym typeface="Arial"/>
            </a:endParaRPr>
          </a:p>
        </p:txBody>
      </p:sp>
      <p:sp>
        <p:nvSpPr>
          <p:cNvPr id="200" name="Google Shape;200;p13"/>
          <p:cNvSpPr txBox="1"/>
          <p:nvPr/>
        </p:nvSpPr>
        <p:spPr>
          <a:xfrm>
            <a:off x="3399500" y="2017595"/>
            <a:ext cx="12792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Project management</a:t>
            </a:r>
            <a:endParaRPr b="0" i="0" sz="900" u="none" cap="none" strike="noStrike">
              <a:solidFill>
                <a:srgbClr val="FFFFFF"/>
              </a:solidFill>
              <a:latin typeface="Arial"/>
              <a:ea typeface="Arial"/>
              <a:cs typeface="Arial"/>
              <a:sym typeface="Arial"/>
            </a:endParaRPr>
          </a:p>
        </p:txBody>
      </p:sp>
      <p:pic>
        <p:nvPicPr>
          <p:cNvPr id="201" name="Google Shape;201;p13"/>
          <p:cNvPicPr preferRelativeResize="0"/>
          <p:nvPr/>
        </p:nvPicPr>
        <p:blipFill rotWithShape="1">
          <a:blip r:embed="rId5">
            <a:alphaModFix/>
          </a:blip>
          <a:srcRect b="0" l="0" r="0" t="0"/>
          <a:stretch/>
        </p:blipFill>
        <p:spPr>
          <a:xfrm>
            <a:off x="4957029" y="673720"/>
            <a:ext cx="789534" cy="592151"/>
          </a:xfrm>
          <a:prstGeom prst="rect">
            <a:avLst/>
          </a:prstGeom>
          <a:noFill/>
          <a:ln>
            <a:noFill/>
          </a:ln>
        </p:spPr>
      </p:pic>
      <p:sp>
        <p:nvSpPr>
          <p:cNvPr id="202" name="Google Shape;202;p13"/>
          <p:cNvSpPr txBox="1"/>
          <p:nvPr/>
        </p:nvSpPr>
        <p:spPr>
          <a:xfrm>
            <a:off x="3577550" y="1190370"/>
            <a:ext cx="923100" cy="22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Integrations</a:t>
            </a:r>
            <a:endParaRPr b="0" i="0" sz="900" u="none" cap="none" strike="noStrik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So, what is a Pull Request?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Here’s a good explanation</a:t>
            </a:r>
            <a:endParaRPr/>
          </a:p>
        </p:txBody>
      </p:sp>
      <p:pic>
        <p:nvPicPr>
          <p:cNvPr descr="Pull requests are a means of starting a conversation about a proposed change back into a project. We'll be taking a look at the strength of conversation, integration options for fuller information about a change, and cleanup strategy for when a pull request is finished.&#10;&#10;As always, leave us a comment below if you have any questions, and don't forget to subscribe: http://bit.ly/githubguides.&#10;&#10;Thanks!&#10;&#10;Connect with us.&#10;Facebook: http://fb.com/github&#10;Twitter: http://twitter.com/github and http://twitter.com/githubtraining&#10;Google+: http://google.com/+githubguides&#10;LinkedIn: http://linkedin.com/company/github&#10;&#10;About GitHub&#10;GitHub is the best place to share code with friends, co-workers, classmates, and complete strangers. Millions of people use GitHub to build amazing things together. For more info, go to http://github.com" id="213" name="Google Shape;213;p15" title="Pull Requests • GitHub &amp; Git Foundations">
            <a:hlinkClick r:id="rId3"/>
          </p:cNvPr>
          <p:cNvPicPr preferRelativeResize="0"/>
          <p:nvPr/>
        </p:nvPicPr>
        <p:blipFill rotWithShape="1">
          <a:blip r:embed="rId4">
            <a:alphaModFix/>
          </a:blip>
          <a:srcRect b="0" l="0" r="0" t="0"/>
          <a:stretch/>
        </p:blipFill>
        <p:spPr>
          <a:xfrm>
            <a:off x="2286000" y="123955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800"/>
              <a:buNone/>
            </a:pPr>
            <a:r>
              <a:rPr lang="en"/>
              <a:t>Version control</a:t>
            </a:r>
            <a:endParaRPr/>
          </a:p>
        </p:txBody>
      </p:sp>
      <p:sp>
        <p:nvSpPr>
          <p:cNvPr id="63" name="Google Shape;63;p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t>What is it?</a:t>
            </a:r>
            <a:endParaRPr/>
          </a:p>
        </p:txBody>
      </p:sp>
      <p:sp>
        <p:nvSpPr>
          <p:cNvPr id="64" name="Google Shape;64;p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a:t>A </a:t>
            </a:r>
            <a:r>
              <a:rPr b="1" i="1" lang="en"/>
              <a:t>system </a:t>
            </a:r>
            <a:r>
              <a:rPr lang="en"/>
              <a:t>to </a:t>
            </a:r>
            <a:r>
              <a:rPr b="1" lang="en"/>
              <a:t>record changes</a:t>
            </a:r>
            <a:r>
              <a:rPr lang="en"/>
              <a:t> to files </a:t>
            </a:r>
            <a:r>
              <a:rPr b="1" lang="en"/>
              <a:t>over time</a:t>
            </a:r>
            <a:r>
              <a:rPr lang="en"/>
              <a:t> so that you can </a:t>
            </a:r>
            <a:r>
              <a:rPr b="1" lang="en"/>
              <a:t>recall specific versions later.</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311700" y="475850"/>
            <a:ext cx="8271000"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Informal ‘systems’ people use for version control</a:t>
            </a:r>
            <a:endParaRPr/>
          </a:p>
        </p:txBody>
      </p:sp>
      <p:sp>
        <p:nvSpPr>
          <p:cNvPr id="70" name="Google Shape;70;p3"/>
          <p:cNvSpPr txBox="1"/>
          <p:nvPr>
            <p:ph idx="1" type="body"/>
          </p:nvPr>
        </p:nvSpPr>
        <p:spPr>
          <a:xfrm>
            <a:off x="311700" y="1293000"/>
            <a:ext cx="3760500" cy="350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It’s not long after being a computer user that people start creating their own ‘systems’ for local version control. Common approaches include: </a:t>
            </a:r>
            <a:endParaRPr/>
          </a:p>
          <a:p>
            <a:pPr indent="-304800" lvl="0" marL="457200" rtl="0" algn="l">
              <a:lnSpc>
                <a:spcPct val="115000"/>
              </a:lnSpc>
              <a:spcBef>
                <a:spcPts val="1600"/>
              </a:spcBef>
              <a:spcAft>
                <a:spcPts val="0"/>
              </a:spcAft>
              <a:buSzPts val="1200"/>
              <a:buFont typeface="Courier New"/>
              <a:buChar char="●"/>
            </a:pPr>
            <a:r>
              <a:rPr b="1" lang="en">
                <a:latin typeface="Courier New"/>
                <a:ea typeface="Courier New"/>
                <a:cs typeface="Courier New"/>
                <a:sym typeface="Courier New"/>
              </a:rPr>
              <a:t>Ctrl+Z</a:t>
            </a:r>
            <a:endParaRPr b="1">
              <a:latin typeface="Courier New"/>
              <a:ea typeface="Courier New"/>
              <a:cs typeface="Courier New"/>
              <a:sym typeface="Courier New"/>
            </a:endParaRPr>
          </a:p>
          <a:p>
            <a:pPr indent="-304800" lvl="0" marL="457200" rtl="0" algn="l">
              <a:lnSpc>
                <a:spcPct val="115000"/>
              </a:lnSpc>
              <a:spcBef>
                <a:spcPts val="0"/>
              </a:spcBef>
              <a:spcAft>
                <a:spcPts val="0"/>
              </a:spcAft>
              <a:buSzPts val="1200"/>
              <a:buChar char="●"/>
            </a:pPr>
            <a:r>
              <a:rPr lang="en"/>
              <a:t>Creating copies to act as a ‘backup’</a:t>
            </a:r>
            <a:endParaRPr/>
          </a:p>
          <a:p>
            <a:pPr indent="0" lvl="0" marL="0" rtl="0" algn="l">
              <a:lnSpc>
                <a:spcPct val="115000"/>
              </a:lnSpc>
              <a:spcBef>
                <a:spcPts val="1600"/>
              </a:spcBef>
              <a:spcAft>
                <a:spcPts val="0"/>
              </a:spcAft>
              <a:buSzPts val="1200"/>
              <a:buNone/>
            </a:pPr>
            <a:r>
              <a:rPr lang="en"/>
              <a:t>This are very common because they are so simple, but are </a:t>
            </a:r>
            <a:r>
              <a:rPr b="1" lang="en"/>
              <a:t>crude</a:t>
            </a:r>
            <a:r>
              <a:rPr lang="en"/>
              <a:t>, </a:t>
            </a:r>
            <a:r>
              <a:rPr b="1" lang="en"/>
              <a:t>limited</a:t>
            </a:r>
            <a:r>
              <a:rPr lang="en"/>
              <a:t> and </a:t>
            </a:r>
            <a:r>
              <a:rPr b="1" lang="en"/>
              <a:t>incredibly error prone</a:t>
            </a:r>
            <a:r>
              <a:rPr lang="en"/>
              <a:t>.</a:t>
            </a:r>
            <a:endParaRPr/>
          </a:p>
          <a:p>
            <a:pPr indent="0" lvl="0" marL="0" rtl="0" algn="l">
              <a:lnSpc>
                <a:spcPct val="115000"/>
              </a:lnSpc>
              <a:spcBef>
                <a:spcPts val="1600"/>
              </a:spcBef>
              <a:spcAft>
                <a:spcPts val="1600"/>
              </a:spcAft>
              <a:buSzPts val="1200"/>
              <a:buNone/>
            </a:pPr>
            <a:r>
              <a:t/>
            </a:r>
            <a:endParaRPr/>
          </a:p>
        </p:txBody>
      </p:sp>
      <p:pic>
        <p:nvPicPr>
          <p:cNvPr id="71" name="Google Shape;71;p3"/>
          <p:cNvPicPr preferRelativeResize="0"/>
          <p:nvPr/>
        </p:nvPicPr>
        <p:blipFill rotWithShape="1">
          <a:blip r:embed="rId3">
            <a:alphaModFix/>
          </a:blip>
          <a:srcRect b="0" l="0" r="0" t="0"/>
          <a:stretch/>
        </p:blipFill>
        <p:spPr>
          <a:xfrm>
            <a:off x="4973327" y="1663688"/>
            <a:ext cx="3409700" cy="181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490250" y="526350"/>
            <a:ext cx="79740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Before looking at  formal version control, let’s introduce the ‘commit’ (aka ‘patch set’, ‘change set’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A representation of the commit cycle</a:t>
            </a:r>
            <a:endParaRPr/>
          </a:p>
        </p:txBody>
      </p:sp>
      <p:grpSp>
        <p:nvGrpSpPr>
          <p:cNvPr id="82" name="Google Shape;82;p5"/>
          <p:cNvGrpSpPr/>
          <p:nvPr/>
        </p:nvGrpSpPr>
        <p:grpSpPr>
          <a:xfrm>
            <a:off x="2688744" y="1036819"/>
            <a:ext cx="3768522" cy="3774409"/>
            <a:chOff x="2675581" y="676586"/>
            <a:chExt cx="3793942" cy="3790328"/>
          </a:xfrm>
        </p:grpSpPr>
        <p:sp>
          <p:nvSpPr>
            <p:cNvPr id="83" name="Google Shape;83;p5"/>
            <p:cNvSpPr/>
            <p:nvPr/>
          </p:nvSpPr>
          <p:spPr>
            <a:xfrm rot="-7199815">
              <a:off x="3183352" y="1184485"/>
              <a:ext cx="2774659" cy="2774659"/>
            </a:xfrm>
            <a:prstGeom prst="blockArc">
              <a:avLst>
                <a:gd fmla="val 12622480" name="adj1"/>
                <a:gd fmla="val 18176457" name="adj2"/>
                <a:gd fmla="val 20786" name="adj3"/>
              </a:avLst>
            </a:prstGeom>
            <a:solidFill>
              <a:srgbClr val="1D7E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
            <p:cNvSpPr/>
            <p:nvPr/>
          </p:nvSpPr>
          <p:spPr>
            <a:xfrm rot="-1799815">
              <a:off x="3183352" y="1184357"/>
              <a:ext cx="2774659" cy="2774659"/>
            </a:xfrm>
            <a:prstGeom prst="blockArc">
              <a:avLst>
                <a:gd fmla="val 12622480" name="adj1"/>
                <a:gd fmla="val 18176457" name="adj2"/>
                <a:gd fmla="val 20786" name="adj3"/>
              </a:avLst>
            </a:prstGeom>
            <a:solidFill>
              <a:srgbClr val="1F8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p:nvPr/>
          </p:nvSpPr>
          <p:spPr>
            <a:xfrm rot="3600185">
              <a:off x="3187094" y="1184439"/>
              <a:ext cx="2774659" cy="2774659"/>
            </a:xfrm>
            <a:prstGeom prst="blockArc">
              <a:avLst>
                <a:gd fmla="val 12564381" name="adj1"/>
                <a:gd fmla="val 18346131" name="adj2"/>
                <a:gd fmla="val 20844" name="adj3"/>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rot="9000185">
              <a:off x="3185977" y="1184485"/>
              <a:ext cx="2774659" cy="2774659"/>
            </a:xfrm>
            <a:prstGeom prst="blockArc">
              <a:avLst>
                <a:gd fmla="val 12622480" name="adj1"/>
                <a:gd fmla="val 18081133" name="adj2"/>
                <a:gd fmla="val 20809" name="adj3"/>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 name="Google Shape;87;p5"/>
            <p:cNvGrpSpPr/>
            <p:nvPr/>
          </p:nvGrpSpPr>
          <p:grpSpPr>
            <a:xfrm rot="5400000">
              <a:off x="5379664" y="2278951"/>
              <a:ext cx="585000" cy="585471"/>
              <a:chOff x="1967628" y="812211"/>
              <a:chExt cx="587999" cy="587999"/>
            </a:xfrm>
          </p:grpSpPr>
          <p:sp>
            <p:nvSpPr>
              <p:cNvPr id="88" name="Google Shape;88;p5"/>
              <p:cNvSpPr/>
              <p:nvPr/>
            </p:nvSpPr>
            <p:spPr>
              <a:xfrm rot="39023">
                <a:off x="1970909" y="815492"/>
                <a:ext cx="581437" cy="581437"/>
              </a:xfrm>
              <a:prstGeom prst="pie">
                <a:avLst>
                  <a:gd fmla="val 6190354" name="adj1"/>
                  <a:gd fmla="val 14996165" name="adj2"/>
                </a:avLst>
              </a:prstGeom>
              <a:solidFill>
                <a:srgbClr val="1B786E"/>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p:nvPr/>
            </p:nvSpPr>
            <p:spPr>
              <a:xfrm rot="10800000">
                <a:off x="1970875" y="815525"/>
                <a:ext cx="581400" cy="581400"/>
              </a:xfrm>
              <a:prstGeom prst="pie">
                <a:avLst>
                  <a:gd fmla="val 4028252" name="adj1"/>
                  <a:gd fmla="val 17183677" name="adj2"/>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 name="Google Shape;90;p5"/>
            <p:cNvGrpSpPr/>
            <p:nvPr/>
          </p:nvGrpSpPr>
          <p:grpSpPr>
            <a:xfrm rot="10800000">
              <a:off x="4280710" y="3378530"/>
              <a:ext cx="585000" cy="585471"/>
              <a:chOff x="1967628" y="812211"/>
              <a:chExt cx="587999" cy="587999"/>
            </a:xfrm>
          </p:grpSpPr>
          <p:sp>
            <p:nvSpPr>
              <p:cNvPr id="91" name="Google Shape;91;p5"/>
              <p:cNvSpPr/>
              <p:nvPr/>
            </p:nvSpPr>
            <p:spPr>
              <a:xfrm rot="39023">
                <a:off x="1970909" y="815492"/>
                <a:ext cx="581437" cy="581437"/>
              </a:xfrm>
              <a:prstGeom prst="pie">
                <a:avLst>
                  <a:gd fmla="val 6190354" name="adj1"/>
                  <a:gd fmla="val 14996165" name="adj2"/>
                </a:avLst>
              </a:prstGeom>
              <a:solidFill>
                <a:srgbClr val="1D7E74"/>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p:nvPr/>
            </p:nvSpPr>
            <p:spPr>
              <a:xfrm rot="10800000">
                <a:off x="1970875" y="815525"/>
                <a:ext cx="581400" cy="581400"/>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 name="Google Shape;93;p5"/>
            <p:cNvGrpSpPr/>
            <p:nvPr/>
          </p:nvGrpSpPr>
          <p:grpSpPr>
            <a:xfrm rot="-5400000">
              <a:off x="3179922" y="2281479"/>
              <a:ext cx="585000" cy="585471"/>
              <a:chOff x="1967628" y="812211"/>
              <a:chExt cx="587999" cy="587999"/>
            </a:xfrm>
          </p:grpSpPr>
          <p:sp>
            <p:nvSpPr>
              <p:cNvPr id="94" name="Google Shape;94;p5"/>
              <p:cNvSpPr/>
              <p:nvPr/>
            </p:nvSpPr>
            <p:spPr>
              <a:xfrm rot="39023">
                <a:off x="1970909" y="815492"/>
                <a:ext cx="581437" cy="581437"/>
              </a:xfrm>
              <a:prstGeom prst="pie">
                <a:avLst>
                  <a:gd fmla="val 6190354" name="adj1"/>
                  <a:gd fmla="val 14996165" name="adj2"/>
                </a:avLst>
              </a:prstGeom>
              <a:solidFill>
                <a:srgbClr val="1F887E"/>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rot="10800000">
                <a:off x="1970875" y="815525"/>
                <a:ext cx="581400" cy="581400"/>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 name="Google Shape;96;p5"/>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01</a:t>
              </a:r>
              <a:endParaRPr b="1" i="0" sz="1600" u="none" cap="none" strike="noStrike">
                <a:solidFill>
                  <a:srgbClr val="FFFFFF"/>
                </a:solidFill>
                <a:latin typeface="Roboto"/>
                <a:ea typeface="Roboto"/>
                <a:cs typeface="Roboto"/>
                <a:sym typeface="Roboto"/>
              </a:endParaRPr>
            </a:p>
          </p:txBody>
        </p:sp>
        <p:sp>
          <p:nvSpPr>
            <p:cNvPr id="97" name="Google Shape;97;p5"/>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02</a:t>
              </a:r>
              <a:endParaRPr b="1" i="0" sz="1600" u="none" cap="none" strike="noStrike">
                <a:solidFill>
                  <a:srgbClr val="FFFFFF"/>
                </a:solidFill>
                <a:latin typeface="Roboto"/>
                <a:ea typeface="Roboto"/>
                <a:cs typeface="Roboto"/>
                <a:sym typeface="Roboto"/>
              </a:endParaRPr>
            </a:p>
          </p:txBody>
        </p:sp>
        <p:sp>
          <p:nvSpPr>
            <p:cNvPr id="98" name="Google Shape;98;p5"/>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03</a:t>
              </a:r>
              <a:endParaRPr b="1" i="0" sz="1600" u="none" cap="none" strike="noStrike">
                <a:solidFill>
                  <a:srgbClr val="FFFFFF"/>
                </a:solidFill>
                <a:latin typeface="Roboto"/>
                <a:ea typeface="Roboto"/>
                <a:cs typeface="Roboto"/>
                <a:sym typeface="Roboto"/>
              </a:endParaRPr>
            </a:p>
          </p:txBody>
        </p:sp>
        <p:grpSp>
          <p:nvGrpSpPr>
            <p:cNvPr id="99" name="Google Shape;99;p5"/>
            <p:cNvGrpSpPr/>
            <p:nvPr/>
          </p:nvGrpSpPr>
          <p:grpSpPr>
            <a:xfrm>
              <a:off x="4261689" y="1180926"/>
              <a:ext cx="585000" cy="585529"/>
              <a:chOff x="1967628" y="812211"/>
              <a:chExt cx="587999" cy="587999"/>
            </a:xfrm>
          </p:grpSpPr>
          <p:sp>
            <p:nvSpPr>
              <p:cNvPr id="100" name="Google Shape;100;p5"/>
              <p:cNvSpPr/>
              <p:nvPr/>
            </p:nvSpPr>
            <p:spPr>
              <a:xfrm rot="39023">
                <a:off x="1970909" y="815492"/>
                <a:ext cx="581437" cy="581437"/>
              </a:xfrm>
              <a:prstGeom prst="pie">
                <a:avLst>
                  <a:gd fmla="val 6190354" name="adj1"/>
                  <a:gd fmla="val 14996165" name="adj2"/>
                </a:avLst>
              </a:prstGeom>
              <a:solidFill>
                <a:srgbClr val="155B54"/>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rot="10800000">
                <a:off x="1970875" y="815525"/>
                <a:ext cx="581400" cy="581400"/>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5"/>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04</a:t>
              </a:r>
              <a:endParaRPr b="1" i="0" sz="1600" u="none" cap="none" strike="noStrike">
                <a:solidFill>
                  <a:srgbClr val="FFFFFF"/>
                </a:solidFill>
                <a:latin typeface="Roboto"/>
                <a:ea typeface="Roboto"/>
                <a:cs typeface="Roboto"/>
                <a:sym typeface="Roboto"/>
              </a:endParaRPr>
            </a:p>
          </p:txBody>
        </p:sp>
      </p:grpSp>
      <p:grpSp>
        <p:nvGrpSpPr>
          <p:cNvPr id="103" name="Google Shape;103;p5"/>
          <p:cNvGrpSpPr/>
          <p:nvPr/>
        </p:nvGrpSpPr>
        <p:grpSpPr>
          <a:xfrm>
            <a:off x="323500" y="1475275"/>
            <a:ext cx="3362713" cy="1289700"/>
            <a:chOff x="323500" y="1170475"/>
            <a:chExt cx="3362713" cy="1289700"/>
          </a:xfrm>
        </p:grpSpPr>
        <p:sp>
          <p:nvSpPr>
            <p:cNvPr id="104" name="Google Shape;104;p5"/>
            <p:cNvSpPr txBox="1"/>
            <p:nvPr/>
          </p:nvSpPr>
          <p:spPr>
            <a:xfrm>
              <a:off x="323500" y="1170475"/>
              <a:ext cx="2124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Create or change code files to fulfil a specific task</a:t>
              </a:r>
              <a:endParaRPr b="1" i="0" sz="12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1600"/>
                </a:spcAft>
                <a:buClr>
                  <a:srgbClr val="000000"/>
                </a:buClr>
                <a:buSzPts val="800"/>
                <a:buFont typeface="Arial"/>
                <a:buNone/>
              </a:pPr>
              <a:r>
                <a:rPr b="0" i="0" lang="en" sz="800" u="none" cap="none" strike="noStrike">
                  <a:solidFill>
                    <a:srgbClr val="000000"/>
                  </a:solidFill>
                  <a:latin typeface="Roboto"/>
                  <a:ea typeface="Roboto"/>
                  <a:cs typeface="Roboto"/>
                  <a:sym typeface="Roboto"/>
                </a:rPr>
                <a:t>In order to fulfil a task, the developer creates or amends files</a:t>
              </a:r>
              <a:endParaRPr b="1" i="0" sz="800" u="none" cap="none" strike="noStrike">
                <a:solidFill>
                  <a:srgbClr val="000000"/>
                </a:solidFill>
                <a:latin typeface="Roboto"/>
                <a:ea typeface="Roboto"/>
                <a:cs typeface="Roboto"/>
                <a:sym typeface="Roboto"/>
              </a:endParaRPr>
            </a:p>
          </p:txBody>
        </p:sp>
        <p:cxnSp>
          <p:nvCxnSpPr>
            <p:cNvPr id="105" name="Google Shape;105;p5"/>
            <p:cNvCxnSpPr/>
            <p:nvPr/>
          </p:nvCxnSpPr>
          <p:spPr>
            <a:xfrm rot="10800000">
              <a:off x="2641913" y="1831625"/>
              <a:ext cx="1044300" cy="0"/>
            </a:xfrm>
            <a:prstGeom prst="straightConnector1">
              <a:avLst/>
            </a:prstGeom>
            <a:noFill/>
            <a:ln cap="flat" cmpd="sng" w="9525">
              <a:solidFill>
                <a:srgbClr val="1F887E"/>
              </a:solidFill>
              <a:prstDash val="solid"/>
              <a:round/>
              <a:headEnd len="sm" w="sm" type="none"/>
              <a:tailEnd len="med" w="med" type="oval"/>
            </a:ln>
          </p:spPr>
        </p:cxnSp>
      </p:grpSp>
      <p:grpSp>
        <p:nvGrpSpPr>
          <p:cNvPr id="106" name="Google Shape;106;p5"/>
          <p:cNvGrpSpPr/>
          <p:nvPr/>
        </p:nvGrpSpPr>
        <p:grpSpPr>
          <a:xfrm>
            <a:off x="323500" y="3133075"/>
            <a:ext cx="3629413" cy="1289700"/>
            <a:chOff x="323500" y="2828275"/>
            <a:chExt cx="3629413" cy="1289700"/>
          </a:xfrm>
        </p:grpSpPr>
        <p:sp>
          <p:nvSpPr>
            <p:cNvPr id="107" name="Google Shape;107;p5"/>
            <p:cNvSpPr txBox="1"/>
            <p:nvPr/>
          </p:nvSpPr>
          <p:spPr>
            <a:xfrm>
              <a:off x="323500" y="2828275"/>
              <a:ext cx="2124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Select files to be included in the commit</a:t>
              </a:r>
              <a:endParaRPr b="1" i="0" sz="12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1600"/>
                </a:spcAft>
                <a:buClr>
                  <a:srgbClr val="000000"/>
                </a:buClr>
                <a:buSzPts val="800"/>
                <a:buFont typeface="Arial"/>
                <a:buNone/>
              </a:pPr>
              <a:r>
                <a:rPr b="0" i="0" lang="en" sz="800" u="none" cap="none" strike="noStrike">
                  <a:solidFill>
                    <a:srgbClr val="000000"/>
                  </a:solidFill>
                  <a:latin typeface="Roboto"/>
                  <a:ea typeface="Roboto"/>
                  <a:cs typeface="Roboto"/>
                  <a:sym typeface="Roboto"/>
                </a:rPr>
                <a:t>This will often be all the files that have changed, but it may be that the developer feels there would be benefit if splitting the commit over two or more commits</a:t>
              </a:r>
              <a:endParaRPr b="0" i="0" sz="800" u="none" cap="none" strike="noStrike">
                <a:solidFill>
                  <a:srgbClr val="000000"/>
                </a:solidFill>
                <a:latin typeface="Roboto"/>
                <a:ea typeface="Roboto"/>
                <a:cs typeface="Roboto"/>
                <a:sym typeface="Roboto"/>
              </a:endParaRPr>
            </a:p>
          </p:txBody>
        </p:sp>
        <p:cxnSp>
          <p:nvCxnSpPr>
            <p:cNvPr id="108" name="Google Shape;108;p5"/>
            <p:cNvCxnSpPr/>
            <p:nvPr/>
          </p:nvCxnSpPr>
          <p:spPr>
            <a:xfrm rot="10800000">
              <a:off x="2641913" y="3489425"/>
              <a:ext cx="1311000" cy="0"/>
            </a:xfrm>
            <a:prstGeom prst="straightConnector1">
              <a:avLst/>
            </a:prstGeom>
            <a:noFill/>
            <a:ln cap="flat" cmpd="sng" w="9525">
              <a:solidFill>
                <a:srgbClr val="1D7E74"/>
              </a:solidFill>
              <a:prstDash val="solid"/>
              <a:round/>
              <a:headEnd len="sm" w="sm" type="none"/>
              <a:tailEnd len="med" w="med" type="oval"/>
            </a:ln>
          </p:spPr>
        </p:cxnSp>
      </p:grpSp>
      <p:grpSp>
        <p:nvGrpSpPr>
          <p:cNvPr id="109" name="Google Shape;109;p5"/>
          <p:cNvGrpSpPr/>
          <p:nvPr/>
        </p:nvGrpSpPr>
        <p:grpSpPr>
          <a:xfrm>
            <a:off x="5209825" y="1365150"/>
            <a:ext cx="3610650" cy="1289700"/>
            <a:chOff x="5209825" y="1060350"/>
            <a:chExt cx="3610650" cy="1289700"/>
          </a:xfrm>
        </p:grpSpPr>
        <p:sp>
          <p:nvSpPr>
            <p:cNvPr id="110" name="Google Shape;110;p5"/>
            <p:cNvSpPr txBox="1"/>
            <p:nvPr/>
          </p:nvSpPr>
          <p:spPr>
            <a:xfrm>
              <a:off x="6696475" y="1060350"/>
              <a:ext cx="2124000" cy="128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Commit the changes</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600"/>
                </a:spcAft>
                <a:buClr>
                  <a:srgbClr val="000000"/>
                </a:buClr>
                <a:buSzPts val="800"/>
                <a:buFont typeface="Arial"/>
                <a:buNone/>
              </a:pPr>
              <a:r>
                <a:rPr b="0" i="0" lang="en" sz="800" u="none" cap="none" strike="noStrike">
                  <a:solidFill>
                    <a:srgbClr val="000000"/>
                  </a:solidFill>
                  <a:latin typeface="Roboto"/>
                  <a:ea typeface="Roboto"/>
                  <a:cs typeface="Roboto"/>
                  <a:sym typeface="Roboto"/>
                </a:rPr>
                <a:t>Lorem ipsum dolor sit amet, consectetur adipiscing elit, sed do eiusmod tempor. Donec facilisis lacus eget mauris.</a:t>
              </a:r>
              <a:endParaRPr b="1" i="0" sz="800" u="none" cap="none" strike="noStrike">
                <a:solidFill>
                  <a:srgbClr val="000000"/>
                </a:solidFill>
                <a:latin typeface="Roboto"/>
                <a:ea typeface="Roboto"/>
                <a:cs typeface="Roboto"/>
                <a:sym typeface="Roboto"/>
              </a:endParaRPr>
            </a:p>
          </p:txBody>
        </p:sp>
        <p:cxnSp>
          <p:nvCxnSpPr>
            <p:cNvPr id="111" name="Google Shape;111;p5"/>
            <p:cNvCxnSpPr/>
            <p:nvPr/>
          </p:nvCxnSpPr>
          <p:spPr>
            <a:xfrm>
              <a:off x="5209825" y="1705200"/>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112" name="Google Shape;112;p5"/>
          <p:cNvGrpSpPr/>
          <p:nvPr/>
        </p:nvGrpSpPr>
        <p:grpSpPr>
          <a:xfrm>
            <a:off x="5209825" y="3325250"/>
            <a:ext cx="3610650" cy="1289700"/>
            <a:chOff x="5209825" y="3020450"/>
            <a:chExt cx="3610650" cy="1289700"/>
          </a:xfrm>
        </p:grpSpPr>
        <p:sp>
          <p:nvSpPr>
            <p:cNvPr id="113" name="Google Shape;113;p5"/>
            <p:cNvSpPr txBox="1"/>
            <p:nvPr/>
          </p:nvSpPr>
          <p:spPr>
            <a:xfrm>
              <a:off x="6696475" y="3020450"/>
              <a:ext cx="2124000" cy="128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Describe the changes</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600"/>
                </a:spcAft>
                <a:buClr>
                  <a:srgbClr val="000000"/>
                </a:buClr>
                <a:buSzPts val="800"/>
                <a:buFont typeface="Arial"/>
                <a:buNone/>
              </a:pPr>
              <a:r>
                <a:rPr b="0" i="0" lang="en" sz="800" u="none" cap="none" strike="noStrike">
                  <a:solidFill>
                    <a:srgbClr val="000000"/>
                  </a:solidFill>
                  <a:latin typeface="Roboto"/>
                  <a:ea typeface="Roboto"/>
                  <a:cs typeface="Roboto"/>
                  <a:sym typeface="Roboto"/>
                </a:rPr>
                <a:t>Provide a message that communicates the </a:t>
              </a:r>
              <a:r>
                <a:rPr b="1" i="0" lang="en" sz="800" u="none" cap="none" strike="noStrike">
                  <a:solidFill>
                    <a:srgbClr val="000000"/>
                  </a:solidFill>
                  <a:latin typeface="Roboto"/>
                  <a:ea typeface="Roboto"/>
                  <a:cs typeface="Roboto"/>
                  <a:sym typeface="Roboto"/>
                </a:rPr>
                <a:t>context</a:t>
              </a:r>
              <a:r>
                <a:rPr b="0" i="0" lang="en" sz="800" u="none" cap="none" strike="noStrike">
                  <a:solidFill>
                    <a:srgbClr val="000000"/>
                  </a:solidFill>
                  <a:latin typeface="Roboto"/>
                  <a:ea typeface="Roboto"/>
                  <a:cs typeface="Roboto"/>
                  <a:sym typeface="Roboto"/>
                </a:rPr>
                <a:t> of a change to future developers</a:t>
              </a:r>
              <a:endParaRPr b="1" i="0" sz="800" u="none" cap="none" strike="noStrike">
                <a:solidFill>
                  <a:srgbClr val="000000"/>
                </a:solidFill>
                <a:latin typeface="Roboto"/>
                <a:ea typeface="Roboto"/>
                <a:cs typeface="Roboto"/>
                <a:sym typeface="Roboto"/>
              </a:endParaRPr>
            </a:p>
          </p:txBody>
        </p:sp>
        <p:cxnSp>
          <p:nvCxnSpPr>
            <p:cNvPr id="114" name="Google Shape;114;p5"/>
            <p:cNvCxnSpPr/>
            <p:nvPr/>
          </p:nvCxnSpPr>
          <p:spPr>
            <a:xfrm>
              <a:off x="5209825" y="3648300"/>
              <a:ext cx="1286700" cy="0"/>
            </a:xfrm>
            <a:prstGeom prst="straightConnector1">
              <a:avLst/>
            </a:prstGeom>
            <a:noFill/>
            <a:ln cap="flat" cmpd="sng" w="9525">
              <a:solidFill>
                <a:srgbClr val="1B786E"/>
              </a:solidFill>
              <a:prstDash val="solid"/>
              <a:round/>
              <a:headEnd len="sm" w="sm" type="none"/>
              <a:tailEnd len="med" w="med" type="oval"/>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387900" y="936600"/>
            <a:ext cx="2808000" cy="1460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Commit messages communicate the context of a change</a:t>
            </a:r>
            <a:endParaRPr/>
          </a:p>
        </p:txBody>
      </p:sp>
      <p:sp>
        <p:nvSpPr>
          <p:cNvPr id="120" name="Google Shape;120;p6"/>
          <p:cNvSpPr txBox="1"/>
          <p:nvPr>
            <p:ph idx="1" type="body"/>
          </p:nvPr>
        </p:nvSpPr>
        <p:spPr>
          <a:xfrm>
            <a:off x="387900" y="2516553"/>
            <a:ext cx="3147900" cy="207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i="1" lang="en"/>
              <a:t>“The contributors to these repositories know that a well-crafted Git commit message is </a:t>
            </a:r>
            <a:r>
              <a:rPr b="1" i="1" lang="en"/>
              <a:t>the best way to communicate context about a change to fellow developers</a:t>
            </a:r>
            <a:r>
              <a:rPr i="1" lang="en"/>
              <a:t> (and indeed to their future selves). A diff will tell you </a:t>
            </a:r>
            <a:r>
              <a:rPr b="1" i="1" lang="en"/>
              <a:t>what</a:t>
            </a:r>
            <a:r>
              <a:rPr i="1" lang="en"/>
              <a:t> changed, but </a:t>
            </a:r>
            <a:r>
              <a:rPr b="1" i="1" lang="en" u="sng"/>
              <a:t>only the commit message can properly tell you why</a:t>
            </a:r>
            <a:r>
              <a:rPr i="1" lang="en"/>
              <a:t>.”</a:t>
            </a:r>
            <a:endParaRPr i="1"/>
          </a:p>
          <a:p>
            <a:pPr indent="0" lvl="0" marL="457200" rtl="0" algn="l">
              <a:lnSpc>
                <a:spcPct val="115000"/>
              </a:lnSpc>
              <a:spcBef>
                <a:spcPts val="1600"/>
              </a:spcBef>
              <a:spcAft>
                <a:spcPts val="1600"/>
              </a:spcAft>
              <a:buSzPts val="1200"/>
              <a:buNone/>
            </a:pPr>
            <a:r>
              <a:rPr lang="en"/>
              <a:t>Chris Beams. “How to Write a Git Commit Message”</a:t>
            </a:r>
            <a:endParaRPr/>
          </a:p>
        </p:txBody>
      </p:sp>
      <p:pic>
        <p:nvPicPr>
          <p:cNvPr id="121" name="Google Shape;121;p6"/>
          <p:cNvPicPr preferRelativeResize="0"/>
          <p:nvPr/>
        </p:nvPicPr>
        <p:blipFill rotWithShape="1">
          <a:blip r:embed="rId3">
            <a:alphaModFix/>
          </a:blip>
          <a:srcRect b="0" l="0" r="0" t="0"/>
          <a:stretch/>
        </p:blipFill>
        <p:spPr>
          <a:xfrm>
            <a:off x="3688200" y="304800"/>
            <a:ext cx="5303398" cy="45182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800"/>
              <a:buNone/>
            </a:pPr>
            <a:r>
              <a:rPr lang="en"/>
              <a:t>Evolution of formal Version Control Systems (VCSs)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Local Version Control</a:t>
            </a:r>
            <a:endParaRPr/>
          </a:p>
        </p:txBody>
      </p:sp>
      <p:sp>
        <p:nvSpPr>
          <p:cNvPr id="132" name="Google Shape;132;p8"/>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A long time ago programmers introduced local version control systems which stored ‘patch sets’ (i.e. the difference between files at different points in time).</a:t>
            </a:r>
            <a:endParaRPr/>
          </a:p>
          <a:p>
            <a:pPr indent="0" lvl="0" marL="0" rtl="0" algn="l">
              <a:lnSpc>
                <a:spcPct val="115000"/>
              </a:lnSpc>
              <a:spcBef>
                <a:spcPts val="1600"/>
              </a:spcBef>
              <a:spcAft>
                <a:spcPts val="0"/>
              </a:spcAft>
              <a:buSzPts val="1200"/>
              <a:buNone/>
            </a:pPr>
            <a:r>
              <a:rPr b="1" i="1" lang="en"/>
              <a:t>Primary benefit:</a:t>
            </a:r>
            <a:endParaRPr b="1" i="1"/>
          </a:p>
          <a:p>
            <a:pPr indent="-304800" lvl="0" marL="457200" rtl="0" algn="l">
              <a:lnSpc>
                <a:spcPct val="115000"/>
              </a:lnSpc>
              <a:spcBef>
                <a:spcPts val="1600"/>
              </a:spcBef>
              <a:spcAft>
                <a:spcPts val="0"/>
              </a:spcAft>
              <a:buSzPts val="1200"/>
              <a:buChar char="●"/>
            </a:pPr>
            <a:r>
              <a:rPr lang="en"/>
              <a:t>This allowed a programmer to recreate a specific state of a file at any given point by applying or removing specific patches</a:t>
            </a:r>
            <a:endParaRPr/>
          </a:p>
        </p:txBody>
      </p:sp>
      <p:pic>
        <p:nvPicPr>
          <p:cNvPr id="133" name="Google Shape;133;p8"/>
          <p:cNvPicPr preferRelativeResize="0"/>
          <p:nvPr/>
        </p:nvPicPr>
        <p:blipFill rotWithShape="1">
          <a:blip r:embed="rId3">
            <a:alphaModFix/>
          </a:blip>
          <a:srcRect b="0" l="0" r="0" t="0"/>
          <a:stretch/>
        </p:blipFill>
        <p:spPr>
          <a:xfrm>
            <a:off x="3791901" y="466325"/>
            <a:ext cx="4932176" cy="421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311700" y="784200"/>
            <a:ext cx="2808000" cy="1226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Centralized Version Control Systems (CVCSs)</a:t>
            </a:r>
            <a:endParaRPr/>
          </a:p>
        </p:txBody>
      </p:sp>
      <p:sp>
        <p:nvSpPr>
          <p:cNvPr id="139" name="Google Shape;139;p9"/>
          <p:cNvSpPr txBox="1"/>
          <p:nvPr>
            <p:ph idx="1" type="body"/>
          </p:nvPr>
        </p:nvSpPr>
        <p:spPr>
          <a:xfrm>
            <a:off x="311700" y="2176675"/>
            <a:ext cx="2808000" cy="23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A single server that contains all the versioned files and programmers ‘check out’ files from that single place</a:t>
            </a:r>
            <a:endParaRPr/>
          </a:p>
          <a:p>
            <a:pPr indent="0" lvl="0" marL="0" rtl="0" algn="l">
              <a:lnSpc>
                <a:spcPct val="115000"/>
              </a:lnSpc>
              <a:spcBef>
                <a:spcPts val="1600"/>
              </a:spcBef>
              <a:spcAft>
                <a:spcPts val="0"/>
              </a:spcAft>
              <a:buSzPts val="1200"/>
              <a:buNone/>
            </a:pPr>
            <a:r>
              <a:rPr b="1" i="1" lang="en"/>
              <a:t>Primary benefit: </a:t>
            </a:r>
            <a:r>
              <a:rPr lang="en"/>
              <a:t>Allowed programmers to collaborate with others</a:t>
            </a:r>
            <a:endParaRPr/>
          </a:p>
          <a:p>
            <a:pPr indent="0" lvl="0" marL="0" rtl="0" algn="l">
              <a:lnSpc>
                <a:spcPct val="115000"/>
              </a:lnSpc>
              <a:spcBef>
                <a:spcPts val="1600"/>
              </a:spcBef>
              <a:spcAft>
                <a:spcPts val="1600"/>
              </a:spcAft>
              <a:buSzPts val="1200"/>
              <a:buNone/>
            </a:pPr>
            <a:r>
              <a:rPr b="1" i="1" lang="en"/>
              <a:t>Drawbacks: </a:t>
            </a:r>
            <a:r>
              <a:rPr lang="en"/>
              <a:t>huge SPOF</a:t>
            </a:r>
            <a:endParaRPr/>
          </a:p>
        </p:txBody>
      </p:sp>
      <p:pic>
        <p:nvPicPr>
          <p:cNvPr id="140" name="Google Shape;140;p9"/>
          <p:cNvPicPr preferRelativeResize="0"/>
          <p:nvPr/>
        </p:nvPicPr>
        <p:blipFill rotWithShape="1">
          <a:blip r:embed="rId3">
            <a:alphaModFix/>
          </a:blip>
          <a:srcRect b="0" l="0" r="0" t="0"/>
          <a:stretch/>
        </p:blipFill>
        <p:spPr>
          <a:xfrm>
            <a:off x="3476350" y="498725"/>
            <a:ext cx="5320176" cy="3697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